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77" r:id="rId3"/>
    <p:sldId id="468" r:id="rId4"/>
    <p:sldId id="543" r:id="rId5"/>
    <p:sldId id="552" r:id="rId6"/>
    <p:sldId id="544" r:id="rId7"/>
    <p:sldId id="545" r:id="rId8"/>
    <p:sldId id="546" r:id="rId9"/>
    <p:sldId id="565" r:id="rId10"/>
    <p:sldId id="547" r:id="rId11"/>
    <p:sldId id="548" r:id="rId12"/>
    <p:sldId id="551" r:id="rId13"/>
    <p:sldId id="566" r:id="rId14"/>
    <p:sldId id="553" r:id="rId15"/>
    <p:sldId id="555" r:id="rId16"/>
    <p:sldId id="556" r:id="rId17"/>
    <p:sldId id="557" r:id="rId18"/>
    <p:sldId id="558" r:id="rId19"/>
    <p:sldId id="559" r:id="rId20"/>
    <p:sldId id="560" r:id="rId21"/>
    <p:sldId id="564" r:id="rId22"/>
    <p:sldId id="554" r:id="rId23"/>
    <p:sldId id="561" r:id="rId24"/>
    <p:sldId id="562" r:id="rId25"/>
    <p:sldId id="563" r:id="rId26"/>
    <p:sldId id="567" r:id="rId27"/>
    <p:sldId id="342" r:id="rId2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2AA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269D01E-BC32-4049-B463-5C60D7B0CCD2}" styleName="主题样式 2 - 强调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 autoAdjust="0"/>
    <p:restoredTop sz="93420" autoAdjust="0"/>
  </p:normalViewPr>
  <p:slideViewPr>
    <p:cSldViewPr>
      <p:cViewPr varScale="1">
        <p:scale>
          <a:sx n="106" d="100"/>
          <a:sy n="106" d="100"/>
        </p:scale>
        <p:origin x="516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2238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24420-7A81-4F5E-9066-6E94BF8FDF2A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1D3A6-EB59-417B-A3DF-00274A43E4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930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06111-F0D8-4FED-B983-91AD2641C38B}" type="datetimeFigureOut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6F40E-79EE-4B1B-AE87-EEF83E0148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395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6F40E-79EE-4B1B-AE87-EEF83E01489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815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9" name="Rectangle 67"/>
          <p:cNvSpPr>
            <a:spLocks noChangeArrowheads="1"/>
          </p:cNvSpPr>
          <p:nvPr userDrawn="1"/>
        </p:nvSpPr>
        <p:spPr bwMode="gray">
          <a:xfrm>
            <a:off x="0" y="1268760"/>
            <a:ext cx="12192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7600" y="5257800"/>
            <a:ext cx="103632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noProof="0" dirty="0"/>
              <a:t>单击此处编辑母版副标题样式</a:t>
            </a:r>
            <a:endParaRPr lang="en-US" altLang="zh-CN" noProof="0" dirty="0"/>
          </a:p>
        </p:txBody>
      </p:sp>
      <p:sp>
        <p:nvSpPr>
          <p:cNvPr id="3136" name="Text Box 64"/>
          <p:cNvSpPr txBox="1">
            <a:spLocks noChangeArrowheads="1"/>
          </p:cNvSpPr>
          <p:nvPr/>
        </p:nvSpPr>
        <p:spPr bwMode="auto">
          <a:xfrm>
            <a:off x="304800" y="2514601"/>
            <a:ext cx="254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dirty="0">
                <a:solidFill>
                  <a:schemeClr val="bg1"/>
                </a:solidFill>
                <a:latin typeface="Arial Black" pitchFamily="34" charset="0"/>
                <a:ea typeface="宋体" pitchFamily="2" charset="-122"/>
              </a:rPr>
              <a:t>L o g o</a:t>
            </a:r>
          </a:p>
        </p:txBody>
      </p:sp>
      <p:sp>
        <p:nvSpPr>
          <p:cNvPr id="3146" name="Rectangle 74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564313"/>
            <a:ext cx="2844800" cy="157162"/>
          </a:xfrm>
        </p:spPr>
        <p:txBody>
          <a:bodyPr/>
          <a:lstStyle>
            <a:lvl1pPr>
              <a:defRPr sz="1400">
                <a:latin typeface="Times New Roman" pitchFamily="18" charset="0"/>
              </a:defRPr>
            </a:lvl1pPr>
          </a:lstStyle>
          <a:p>
            <a:r>
              <a:rPr lang="en-US" altLang="zh-CN" dirty="0"/>
              <a:t>EP-FXT</a:t>
            </a:r>
          </a:p>
        </p:txBody>
      </p:sp>
      <p:sp>
        <p:nvSpPr>
          <p:cNvPr id="3147" name="Rectangle 7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550025"/>
            <a:ext cx="3860800" cy="171450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r>
              <a:rPr lang="en-US" altLang="zh-CN" dirty="0"/>
              <a:t>1</a:t>
            </a:r>
          </a:p>
        </p:txBody>
      </p:sp>
      <p:sp>
        <p:nvSpPr>
          <p:cNvPr id="3148" name="Rectangle 7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535739"/>
            <a:ext cx="2844800" cy="185737"/>
          </a:xfrm>
        </p:spPr>
        <p:txBody>
          <a:bodyPr/>
          <a:lstStyle>
            <a:lvl1pPr algn="r">
              <a:defRPr>
                <a:latin typeface="Times New Roman" pitchFamily="18" charset="0"/>
              </a:defRPr>
            </a:lvl1pPr>
          </a:lstStyle>
          <a:p>
            <a:fld id="{55CC94C1-7F4F-4DB7-9C16-2728FEFA3E41}" type="slidenum">
              <a:rPr lang="en-US" altLang="zh-CN"/>
              <a:pPr/>
              <a:t>‹#›</a:t>
            </a:fld>
            <a:endParaRPr lang="en-US" altLang="zh-CN" dirty="0"/>
          </a:p>
        </p:txBody>
      </p:sp>
      <p:pic>
        <p:nvPicPr>
          <p:cNvPr id="2" name="Picture 2" descr="E:\20160628EP-FXT\相关图片\2017-01-19_17-03-29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46341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1"/>
            <a:ext cx="2520280" cy="1268760"/>
          </a:xfrm>
          <a:prstGeom prst="rect">
            <a:avLst/>
          </a:prstGeom>
        </p:spPr>
      </p:pic>
      <p:pic>
        <p:nvPicPr>
          <p:cNvPr id="17" name="Picture 2" descr="E:\Application\KeyShot\KeyShot 4\KeyShot 4\Renderings\HXMT-TB.4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781" y="5731"/>
            <a:ext cx="2352635" cy="1233711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376" y="24743"/>
            <a:ext cx="2214625" cy="121927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Main\eXTP\08-大系统协调-20170214\HB\飞行状态1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798" y="0"/>
            <a:ext cx="2421467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4FD9BA-F1F9-404A-9AAD-E6AEC75DC284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HXMT-LE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78489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991600" y="731838"/>
            <a:ext cx="2794000" cy="559276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31838"/>
            <a:ext cx="8178800" cy="559276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A0664C-D52B-4142-A604-12AFFA31D1DF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HXMT-LE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81098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731838"/>
            <a:ext cx="10871200" cy="56356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371600"/>
            <a:ext cx="10972800" cy="4953000"/>
          </a:xfrm>
        </p:spPr>
        <p:txBody>
          <a:bodyPr/>
          <a:lstStyle/>
          <a:p>
            <a:r>
              <a:rPr lang="zh-CN" altLang="en-US"/>
              <a:t>单击图标添加表格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>
          <a:xfrm>
            <a:off x="4572000" y="6508751"/>
            <a:ext cx="2844800" cy="307975"/>
          </a:xfrm>
        </p:spPr>
        <p:txBody>
          <a:bodyPr/>
          <a:lstStyle>
            <a:lvl1pPr>
              <a:defRPr/>
            </a:lvl1pPr>
          </a:lstStyle>
          <a:p>
            <a:fld id="{793840AF-9EAC-4DDF-8D58-5837D0E7E4CF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>
          <a:xfrm>
            <a:off x="609600" y="6521451"/>
            <a:ext cx="30480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HXMT-LE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87445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4810B87-4E97-431E-BE67-D88FFA23024F}" type="slidenum">
              <a:rPr lang="en-US" altLang="zh-CN"/>
              <a:pPr/>
              <a:t>‹#›</a:t>
            </a:fld>
            <a:endParaRPr lang="en-US" altLang="zh-CN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EP-FXT</a:t>
            </a:r>
          </a:p>
        </p:txBody>
      </p:sp>
    </p:spTree>
    <p:extLst>
      <p:ext uri="{BB962C8B-B14F-4D97-AF65-F5344CB8AC3E}">
        <p14:creationId xmlns:p14="http://schemas.microsoft.com/office/powerpoint/2010/main" val="2957579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540D84D-7911-4846-A5B9-9EE4C096E607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EP-FXT</a:t>
            </a:r>
          </a:p>
        </p:txBody>
      </p:sp>
    </p:spTree>
    <p:extLst>
      <p:ext uri="{BB962C8B-B14F-4D97-AF65-F5344CB8AC3E}">
        <p14:creationId xmlns:p14="http://schemas.microsoft.com/office/powerpoint/2010/main" val="1236723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5384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384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78A5B0-F527-4C7B-A8E1-04F841C1FF8E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HXMT-LE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4320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1E07C82-2764-4100-99ED-DF8BE8C5E85B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HXMT-LE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8980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525F31-BF57-4714-935B-94382C335887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HXMT-LE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49475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A0B679-8519-48FF-B8BD-F842F5719221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HXMT-LE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8185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EED28D8-85C0-4A02-87C8-EB4D8C71A063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HXMT-LE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93006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81FC09C-E8A8-4F79-8391-E6E61969EEBD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HXMT-LE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18700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Rectangle 70"/>
          <p:cNvSpPr>
            <a:spLocks noChangeArrowheads="1"/>
          </p:cNvSpPr>
          <p:nvPr userDrawn="1"/>
        </p:nvSpPr>
        <p:spPr bwMode="gray">
          <a:xfrm>
            <a:off x="0" y="0"/>
            <a:ext cx="12192000" cy="650733"/>
          </a:xfrm>
          <a:prstGeom prst="rect">
            <a:avLst/>
          </a:prstGeom>
          <a:gradFill flip="none" rotWithShape="1">
            <a:gsLst>
              <a:gs pos="50000">
                <a:schemeClr val="tx1"/>
              </a:gs>
              <a:gs pos="99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07201"/>
            <a:ext cx="10972800" cy="481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0" y="6508751"/>
            <a:ext cx="2844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pitchFamily="2" charset="-122"/>
              </a:defRPr>
            </a:lvl1pPr>
          </a:lstStyle>
          <a:p>
            <a:fld id="{4D51EED2-C238-4ED1-880A-532F1968BAC9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255170" y="129036"/>
            <a:ext cx="9521350" cy="37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521451"/>
            <a:ext cx="3048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  <a:ea typeface="宋体" pitchFamily="2" charset="-122"/>
              </a:defRPr>
            </a:lvl1pPr>
          </a:lstStyle>
          <a:p>
            <a:r>
              <a:rPr lang="en-US" altLang="zh-CN"/>
              <a:t>HXMT-LE</a:t>
            </a:r>
            <a:endParaRPr lang="en-US" altLang="zh-CN" dirty="0"/>
          </a:p>
        </p:txBody>
      </p:sp>
      <p:pic>
        <p:nvPicPr>
          <p:cNvPr id="10" name="Picture 2" descr="E:\Application\KeyShot\KeyShot 4\KeyShot 4\Renderings\HXMT-TB.42.jpg">
            <a:extLst>
              <a:ext uri="{FF2B5EF4-FFF2-40B4-BE49-F238E27FC236}">
                <a16:creationId xmlns:a16="http://schemas.microsoft.com/office/drawing/2014/main" id="{7D96E3CE-16CA-49B4-B754-979B79C1CE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2" y="-11872"/>
            <a:ext cx="1228623" cy="674475"/>
          </a:xfrm>
          <a:prstGeom prst="rect">
            <a:avLst/>
          </a:prstGeom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7DD51AA-EF33-46AF-AB7A-D76003EB99B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807779" y="35565"/>
            <a:ext cx="1384071" cy="629860"/>
          </a:xfrm>
          <a:prstGeom prst="rect">
            <a:avLst/>
          </a:prstGeom>
          <a:effectLst>
            <a:softEdge rad="3175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accent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wangyusa@ihep.ac.cn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wangyusa@ihep.ac.cn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5011188" y="6497613"/>
            <a:ext cx="2133600" cy="332656"/>
          </a:xfrm>
        </p:spPr>
        <p:txBody>
          <a:bodyPr/>
          <a:lstStyle/>
          <a:p>
            <a:pPr algn="ctr"/>
            <a:fld id="{55CC94C1-7F4F-4DB7-9C16-2728FEFA3E41}" type="slidenum">
              <a:rPr lang="en-US" altLang="zh-CN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ctr"/>
              <a:t>1</a:t>
            </a:fld>
            <a:endParaRPr lang="en-US" altLang="zh-CN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5217438"/>
            <a:ext cx="7772400" cy="873425"/>
          </a:xfrm>
        </p:spPr>
        <p:txBody>
          <a:bodyPr/>
          <a:lstStyle/>
          <a:p>
            <a:r>
              <a:rPr lang="en-US" altLang="zh-CN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Yusa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Wang,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wangyusa@ihep.ac.cn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behalf of 100XF team and </a:t>
            </a:r>
            <a:r>
              <a:rPr lang="en-US" altLang="zh-CN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eXTP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-SFA team</a:t>
            </a:r>
          </a:p>
          <a:p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5700" y="6090864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May 15 2024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white">
          <a:xfrm>
            <a:off x="1991544" y="1196752"/>
            <a:ext cx="8208912" cy="125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The 100m X-ray Test Facility in IHEP and Calibration Plans for the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eXTP</a:t>
            </a:r>
            <a:endParaRPr lang="zh-CN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9B32C5C-644F-4532-8717-3DE61BECBEE8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1991544" y="939017"/>
            <a:ext cx="8208912" cy="23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The 16</a:t>
            </a:r>
            <a:r>
              <a:rPr lang="en-US" altLang="zh-CN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IACHEC Parador de La Granja, Spain</a:t>
            </a:r>
            <a:endParaRPr lang="zh-CN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83D65A-FD7D-4293-8697-72039C23D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2. The completed calibrations in it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99D022-2203-4FF9-A141-C44F17C66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10</a:t>
            </a:fld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E9B2B06-EBD6-4F94-BDB5-A2D6BF4D5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800" y="1407222"/>
            <a:ext cx="3789248" cy="221868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3B5FA3BA-7C24-4A54-ACFF-A2004953CB4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51384" y="933500"/>
            <a:ext cx="78966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Single shell</a:t>
            </a:r>
            <a:r>
              <a:rPr lang="zh-CN" altLang="en-US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→</a:t>
            </a:r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Mirror assembly</a:t>
            </a:r>
            <a:r>
              <a:rPr lang="zh-CN" altLang="en-US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→ </a:t>
            </a:r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Telescope</a:t>
            </a:r>
            <a:r>
              <a:rPr lang="zh-CN" altLang="en-US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→</a:t>
            </a:r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Other X-ray mirror</a:t>
            </a:r>
            <a:endParaRPr lang="zh-CN" altLang="en-US" sz="20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D054A96-3288-44C8-8588-46D81FB7DFA9}"/>
              </a:ext>
            </a:extLst>
          </p:cNvPr>
          <p:cNvSpPr txBox="1"/>
          <p:nvPr/>
        </p:nvSpPr>
        <p:spPr>
          <a:xfrm>
            <a:off x="7456238" y="1487943"/>
            <a:ext cx="212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rgbClr val="FFFFFF"/>
                </a:solidFill>
              </a:rPr>
              <a:t>Wolter I telescope</a:t>
            </a:r>
            <a:endParaRPr lang="zh-CN" altLang="en-US" sz="1600" i="1" dirty="0">
              <a:solidFill>
                <a:srgbClr val="FFFFFF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C94CFD2-C62D-465C-98D6-3B01DF0496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4"/>
          <a:stretch/>
        </p:blipFill>
        <p:spPr>
          <a:xfrm>
            <a:off x="695400" y="1425982"/>
            <a:ext cx="3398453" cy="218987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D9201BA-C414-4887-AA9A-10BEF1CA3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482" y="1412712"/>
            <a:ext cx="2488606" cy="220314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D9FB6669-014B-4C17-82B7-437F96075930}"/>
              </a:ext>
            </a:extLst>
          </p:cNvPr>
          <p:cNvSpPr txBox="1"/>
          <p:nvPr/>
        </p:nvSpPr>
        <p:spPr>
          <a:xfrm>
            <a:off x="4422730" y="3287350"/>
            <a:ext cx="1745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rgbClr val="FFFFFF"/>
                </a:solidFill>
              </a:rPr>
              <a:t>Micro slit optics</a:t>
            </a:r>
            <a:endParaRPr lang="zh-CN" altLang="en-US" sz="1600" i="1" dirty="0">
              <a:solidFill>
                <a:srgbClr val="FFFFFF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F53D6C9-3C85-4629-B0B4-1CCD0AD3D9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83" r="10303"/>
          <a:stretch/>
        </p:blipFill>
        <p:spPr>
          <a:xfrm>
            <a:off x="4376666" y="3959306"/>
            <a:ext cx="3120080" cy="220314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EE9A51E-84F7-4AB4-829B-9B1BAABFCDC6}"/>
              </a:ext>
            </a:extLst>
          </p:cNvPr>
          <p:cNvSpPr txBox="1"/>
          <p:nvPr/>
        </p:nvSpPr>
        <p:spPr>
          <a:xfrm>
            <a:off x="2341368" y="1487943"/>
            <a:ext cx="1730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rgbClr val="FFFFFF"/>
                </a:solidFill>
              </a:rPr>
              <a:t>Single Wolter I mirror shell</a:t>
            </a:r>
            <a:endParaRPr lang="zh-CN" altLang="en-US" sz="1600" i="1" dirty="0">
              <a:solidFill>
                <a:srgbClr val="FFFFFF"/>
              </a:solidFill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E1C38BE9-F6E5-457C-976D-AEC072B0AAEC}"/>
              </a:ext>
            </a:extLst>
          </p:cNvPr>
          <p:cNvSpPr txBox="1"/>
          <p:nvPr/>
        </p:nvSpPr>
        <p:spPr>
          <a:xfrm>
            <a:off x="5396614" y="3985474"/>
            <a:ext cx="1850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rgbClr val="FFFFFF"/>
                </a:solidFill>
              </a:rPr>
              <a:t> Focused MPOS</a:t>
            </a:r>
            <a:endParaRPr lang="zh-CN" altLang="en-US" sz="1600" i="1" dirty="0">
              <a:solidFill>
                <a:srgbClr val="FFFFFF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20AB125-2FC4-45A1-8FC7-F60286768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911" y="3975429"/>
            <a:ext cx="3354783" cy="218987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1DDE8005-FA48-4260-B2AE-568DA6B76E60}"/>
              </a:ext>
            </a:extLst>
          </p:cNvPr>
          <p:cNvSpPr txBox="1"/>
          <p:nvPr/>
        </p:nvSpPr>
        <p:spPr>
          <a:xfrm>
            <a:off x="1550783" y="3975429"/>
            <a:ext cx="2422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rgbClr val="FFFFFF"/>
                </a:solidFill>
              </a:rPr>
              <a:t>Wolter I</a:t>
            </a:r>
            <a:r>
              <a:rPr lang="zh-CN" altLang="en-US" sz="1600" i="1" dirty="0">
                <a:solidFill>
                  <a:srgbClr val="FFFFFF"/>
                </a:solidFill>
              </a:rPr>
              <a:t> </a:t>
            </a:r>
            <a:r>
              <a:rPr lang="en-US" altLang="zh-CN" sz="1600" i="1" dirty="0">
                <a:solidFill>
                  <a:srgbClr val="FFFFFF"/>
                </a:solidFill>
              </a:rPr>
              <a:t>mirror assembly</a:t>
            </a:r>
            <a:endParaRPr lang="zh-CN" altLang="en-US" sz="1600" i="1" dirty="0">
              <a:solidFill>
                <a:srgbClr val="FFFFFF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0574B1D-867A-45FA-A3FC-0CAFC5662D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1383" y="3976648"/>
            <a:ext cx="3160606" cy="218580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34FB6C86-10E9-4BD4-92F3-33A9DC736F3A}"/>
              </a:ext>
            </a:extLst>
          </p:cNvPr>
          <p:cNvSpPr txBox="1"/>
          <p:nvPr/>
        </p:nvSpPr>
        <p:spPr>
          <a:xfrm>
            <a:off x="8355466" y="3992351"/>
            <a:ext cx="1737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rgbClr val="FFFFFF"/>
                </a:solidFill>
              </a:rPr>
              <a:t>MPO</a:t>
            </a:r>
            <a:r>
              <a:rPr lang="zh-CN" altLang="en-US" sz="1600" i="1" dirty="0">
                <a:solidFill>
                  <a:srgbClr val="FFFFFF"/>
                </a:solidFill>
              </a:rPr>
              <a:t> </a:t>
            </a:r>
            <a:r>
              <a:rPr lang="en-US" altLang="zh-CN" sz="1600" i="1" dirty="0">
                <a:solidFill>
                  <a:srgbClr val="FFFFFF"/>
                </a:solidFill>
              </a:rPr>
              <a:t>telescope</a:t>
            </a:r>
            <a:endParaRPr lang="zh-CN" altLang="en-US" sz="16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92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83D65A-FD7D-4293-8697-72039C23D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2. The completed calibrations in it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99D022-2203-4FF9-A141-C44F17C66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11</a:t>
            </a:fld>
            <a:endParaRPr lang="en-US" altLang="zh-CN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A232F89-BB02-4DCC-A4F4-704E9B355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1"/>
          <a:stretch/>
        </p:blipFill>
        <p:spPr>
          <a:xfrm>
            <a:off x="317780" y="3944016"/>
            <a:ext cx="3761996" cy="229329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sp>
        <p:nvSpPr>
          <p:cNvPr id="19" name="TextBox 13">
            <a:extLst>
              <a:ext uri="{FF2B5EF4-FFF2-40B4-BE49-F238E27FC236}">
                <a16:creationId xmlns:a16="http://schemas.microsoft.com/office/drawing/2014/main" id="{35424E18-F786-4EE6-9ECE-DA9E93EFDC5C}"/>
              </a:ext>
            </a:extLst>
          </p:cNvPr>
          <p:cNvSpPr txBox="1"/>
          <p:nvPr/>
        </p:nvSpPr>
        <p:spPr>
          <a:xfrm>
            <a:off x="2354164" y="3932017"/>
            <a:ext cx="1512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rgbClr val="FFFFFF"/>
                </a:solidFill>
              </a:rPr>
              <a:t>18# 39# 24#</a:t>
            </a:r>
            <a:endParaRPr lang="zh-CN" altLang="en-US" sz="1600" i="1" dirty="0">
              <a:solidFill>
                <a:srgbClr val="FFFFFF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37C57E5-7BFF-452A-B839-76D195C5F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84" y="1123130"/>
            <a:ext cx="3760056" cy="236053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sp>
        <p:nvSpPr>
          <p:cNvPr id="21" name="TextBox 13">
            <a:extLst>
              <a:ext uri="{FF2B5EF4-FFF2-40B4-BE49-F238E27FC236}">
                <a16:creationId xmlns:a16="http://schemas.microsoft.com/office/drawing/2014/main" id="{CE021A2C-B0BB-49A9-BF4D-113B1B4EC5D8}"/>
              </a:ext>
            </a:extLst>
          </p:cNvPr>
          <p:cNvSpPr txBox="1"/>
          <p:nvPr/>
        </p:nvSpPr>
        <p:spPr>
          <a:xfrm>
            <a:off x="4410224" y="1135482"/>
            <a:ext cx="1685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 err="1">
                <a:solidFill>
                  <a:srgbClr val="FFFFFF"/>
                </a:solidFill>
              </a:rPr>
              <a:t>eXTP</a:t>
            </a:r>
            <a:r>
              <a:rPr lang="en-US" altLang="zh-CN" sz="1600" i="1" dirty="0">
                <a:solidFill>
                  <a:srgbClr val="FFFFFF"/>
                </a:solidFill>
              </a:rPr>
              <a:t> 45# 1mm</a:t>
            </a:r>
          </a:p>
          <a:p>
            <a:r>
              <a:rPr lang="en-US" altLang="zh-CN" sz="1600" i="1" dirty="0">
                <a:solidFill>
                  <a:srgbClr val="FFFFFF"/>
                </a:solidFill>
              </a:rPr>
              <a:t>HEW 30″ Al-k</a:t>
            </a:r>
            <a:endParaRPr lang="zh-CN" altLang="en-US" sz="1600" i="1" dirty="0">
              <a:solidFill>
                <a:srgbClr val="FFFFFF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0852CFD-0F06-42F4-8196-77EEB828F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16" b="9541"/>
          <a:stretch/>
        </p:blipFill>
        <p:spPr>
          <a:xfrm>
            <a:off x="4655840" y="3932017"/>
            <a:ext cx="3760056" cy="2303688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D53796FC-BD58-4B4E-906C-3892ABD8D2E2}"/>
              </a:ext>
            </a:extLst>
          </p:cNvPr>
          <p:cNvSpPr txBox="1"/>
          <p:nvPr/>
        </p:nvSpPr>
        <p:spPr>
          <a:xfrm>
            <a:off x="6960096" y="4008961"/>
            <a:ext cx="1416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 err="1">
                <a:solidFill>
                  <a:srgbClr val="FFFFFF"/>
                </a:solidFill>
              </a:rPr>
              <a:t>eXTP</a:t>
            </a:r>
            <a:r>
              <a:rPr lang="en-US" altLang="zh-CN" sz="1600" i="1" dirty="0">
                <a:solidFill>
                  <a:srgbClr val="FFFFFF"/>
                </a:solidFill>
              </a:rPr>
              <a:t> 45#</a:t>
            </a:r>
          </a:p>
          <a:p>
            <a:r>
              <a:rPr lang="en-US" altLang="zh-CN" sz="1600" i="1" dirty="0">
                <a:solidFill>
                  <a:srgbClr val="FFFFFF"/>
                </a:solidFill>
              </a:rPr>
              <a:t>HEW 20″ Al-k</a:t>
            </a:r>
            <a:endParaRPr lang="zh-CN" altLang="en-US" sz="1600" i="1" dirty="0">
              <a:solidFill>
                <a:srgbClr val="FFFFFF"/>
              </a:solidFill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CCACA960-9057-44F8-BDBC-6E99AF18A5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67"/>
          <a:stretch/>
        </p:blipFill>
        <p:spPr>
          <a:xfrm>
            <a:off x="317780" y="1107440"/>
            <a:ext cx="3215886" cy="238712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6" name="TextBox 13">
            <a:extLst>
              <a:ext uri="{FF2B5EF4-FFF2-40B4-BE49-F238E27FC236}">
                <a16:creationId xmlns:a16="http://schemas.microsoft.com/office/drawing/2014/main" id="{7E5F6662-CA60-4988-884A-0A97E1B6B20C}"/>
              </a:ext>
            </a:extLst>
          </p:cNvPr>
          <p:cNvSpPr txBox="1"/>
          <p:nvPr/>
        </p:nvSpPr>
        <p:spPr>
          <a:xfrm>
            <a:off x="1698029" y="1147163"/>
            <a:ext cx="2018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 err="1">
                <a:solidFill>
                  <a:srgbClr val="FFFFFF"/>
                </a:solidFill>
              </a:rPr>
              <a:t>eXTP</a:t>
            </a:r>
            <a:r>
              <a:rPr lang="en-US" altLang="zh-CN" sz="1600" i="1" dirty="0">
                <a:solidFill>
                  <a:srgbClr val="FFFFFF"/>
                </a:solidFill>
              </a:rPr>
              <a:t> Single shell</a:t>
            </a:r>
            <a:endParaRPr lang="zh-CN" altLang="en-US" sz="1600" i="1" dirty="0">
              <a:solidFill>
                <a:srgbClr val="FFFFFF"/>
              </a:solidFill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62FAE81B-0F63-4A3F-81F2-BE3E8AA7C7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61"/>
          <a:stretch/>
        </p:blipFill>
        <p:spPr>
          <a:xfrm>
            <a:off x="8616280" y="838847"/>
            <a:ext cx="3478699" cy="290240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1ADC4EF-D8C1-40DC-9539-6B9F33704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1899" y="3861048"/>
            <a:ext cx="3439293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80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0A42B6-6BBA-4CA9-BCCD-0D84AC6AF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2. The completed calibrations in it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2553A40-9D2C-438C-B493-4603A14089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12</a:t>
            </a:fld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73AB7FB-5CB2-4183-B97A-A5A964BBC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" t="3393" r="7043" b="1789"/>
          <a:stretch/>
        </p:blipFill>
        <p:spPr>
          <a:xfrm>
            <a:off x="1055440" y="1562573"/>
            <a:ext cx="4320480" cy="51001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6FFFCD-B571-4AA1-B379-B47138D7F5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5509" r="7500"/>
          <a:stretch/>
        </p:blipFill>
        <p:spPr>
          <a:xfrm>
            <a:off x="5951984" y="2204864"/>
            <a:ext cx="6028234" cy="3371696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B7A6CD0F-7E08-4A78-A7C2-0B26291A6FB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91344" y="876614"/>
            <a:ext cx="117951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interference fringes from double slits were detected, the possible X-ray interferometry is trying.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742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13</a:t>
            </a:fld>
            <a:endParaRPr lang="en-US" altLang="zh-CN" dirty="0"/>
          </a:p>
        </p:txBody>
      </p:sp>
      <p:grpSp>
        <p:nvGrpSpPr>
          <p:cNvPr id="40" name="Group 32">
            <a:extLst>
              <a:ext uri="{FF2B5EF4-FFF2-40B4-BE49-F238E27FC236}">
                <a16:creationId xmlns:a16="http://schemas.microsoft.com/office/drawing/2014/main" id="{52350585-1881-4B1B-BB88-379989FAECE3}"/>
              </a:ext>
            </a:extLst>
          </p:cNvPr>
          <p:cNvGrpSpPr>
            <a:grpSpLocks/>
          </p:cNvGrpSpPr>
          <p:nvPr/>
        </p:nvGrpSpPr>
        <p:grpSpPr bwMode="auto">
          <a:xfrm>
            <a:off x="3143672" y="2132856"/>
            <a:ext cx="5410200" cy="665162"/>
            <a:chOff x="1152" y="1275"/>
            <a:chExt cx="3408" cy="419"/>
          </a:xfrm>
        </p:grpSpPr>
        <p:grpSp>
          <p:nvGrpSpPr>
            <p:cNvPr id="41" name="Group 3">
              <a:extLst>
                <a:ext uri="{FF2B5EF4-FFF2-40B4-BE49-F238E27FC236}">
                  <a16:creationId xmlns:a16="http://schemas.microsoft.com/office/drawing/2014/main" id="{B00273D9-2D2B-46B4-B10C-C370104E11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275"/>
              <a:ext cx="480" cy="419"/>
              <a:chOff x="1110" y="2656"/>
              <a:chExt cx="1549" cy="1351"/>
            </a:xfrm>
          </p:grpSpPr>
          <p:sp>
            <p:nvSpPr>
              <p:cNvPr id="45" name="AutoShape 4">
                <a:extLst>
                  <a:ext uri="{FF2B5EF4-FFF2-40B4-BE49-F238E27FC236}">
                    <a16:creationId xmlns:a16="http://schemas.microsoft.com/office/drawing/2014/main" id="{8C22FB58-438C-4BFB-8019-8A4C809BBC6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6" name="AutoShape 5">
                <a:extLst>
                  <a:ext uri="{FF2B5EF4-FFF2-40B4-BE49-F238E27FC236}">
                    <a16:creationId xmlns:a16="http://schemas.microsoft.com/office/drawing/2014/main" id="{4B6313B4-3ACC-4CD4-9F93-025A742395D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7" name="AutoShape 6">
                <a:extLst>
                  <a:ext uri="{FF2B5EF4-FFF2-40B4-BE49-F238E27FC236}">
                    <a16:creationId xmlns:a16="http://schemas.microsoft.com/office/drawing/2014/main" id="{DC70DCE4-A80B-41DF-8D3D-9C26C078C83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42" name="Line 11">
              <a:extLst>
                <a:ext uri="{FF2B5EF4-FFF2-40B4-BE49-F238E27FC236}">
                  <a16:creationId xmlns:a16="http://schemas.microsoft.com/office/drawing/2014/main" id="{4923D521-5B2E-43B8-99AA-E3F3E23694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1659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3" name="Text Box 12">
              <a:extLst>
                <a:ext uri="{FF2B5EF4-FFF2-40B4-BE49-F238E27FC236}">
                  <a16:creationId xmlns:a16="http://schemas.microsoft.com/office/drawing/2014/main" id="{006D8975-BC8E-4291-B8B2-B963CEE7B7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" y="1324"/>
              <a:ext cx="247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Introduction to</a:t>
              </a:r>
              <a:r>
                <a:rPr lang="zh-CN" altLang="en-US" sz="24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lang="en-US" altLang="zh-CN" sz="24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IHEP 100XF</a:t>
              </a:r>
            </a:p>
          </p:txBody>
        </p:sp>
        <p:sp>
          <p:nvSpPr>
            <p:cNvPr id="44" name="Text Box 13">
              <a:extLst>
                <a:ext uri="{FF2B5EF4-FFF2-40B4-BE49-F238E27FC236}">
                  <a16:creationId xmlns:a16="http://schemas.microsoft.com/office/drawing/2014/main" id="{D2BADE22-99F3-4441-8E5A-C63132C902F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337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</p:grpSp>
      <p:grpSp>
        <p:nvGrpSpPr>
          <p:cNvPr id="80" name="Group 33">
            <a:extLst>
              <a:ext uri="{FF2B5EF4-FFF2-40B4-BE49-F238E27FC236}">
                <a16:creationId xmlns:a16="http://schemas.microsoft.com/office/drawing/2014/main" id="{4BEE12EC-1D01-4A9D-B191-0EB8AFB88534}"/>
              </a:ext>
            </a:extLst>
          </p:cNvPr>
          <p:cNvGrpSpPr>
            <a:grpSpLocks/>
          </p:cNvGrpSpPr>
          <p:nvPr/>
        </p:nvGrpSpPr>
        <p:grpSpPr bwMode="auto">
          <a:xfrm>
            <a:off x="3139500" y="3068823"/>
            <a:ext cx="5429255" cy="665162"/>
            <a:chOff x="1152" y="1851"/>
            <a:chExt cx="3420" cy="419"/>
          </a:xfrm>
        </p:grpSpPr>
        <p:grpSp>
          <p:nvGrpSpPr>
            <p:cNvPr id="81" name="Group 7">
              <a:extLst>
                <a:ext uri="{FF2B5EF4-FFF2-40B4-BE49-F238E27FC236}">
                  <a16:creationId xmlns:a16="http://schemas.microsoft.com/office/drawing/2014/main" id="{1613FB4E-1C2E-42E5-9467-0602C80396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851"/>
              <a:ext cx="480" cy="419"/>
              <a:chOff x="3174" y="2656"/>
              <a:chExt cx="1549" cy="1351"/>
            </a:xfrm>
          </p:grpSpPr>
          <p:sp>
            <p:nvSpPr>
              <p:cNvPr id="85" name="AutoShape 8">
                <a:extLst>
                  <a:ext uri="{FF2B5EF4-FFF2-40B4-BE49-F238E27FC236}">
                    <a16:creationId xmlns:a16="http://schemas.microsoft.com/office/drawing/2014/main" id="{BAB04389-884B-4F6C-A119-EA35C80B59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6" name="AutoShape 9">
                <a:extLst>
                  <a:ext uri="{FF2B5EF4-FFF2-40B4-BE49-F238E27FC236}">
                    <a16:creationId xmlns:a16="http://schemas.microsoft.com/office/drawing/2014/main" id="{C7A6D961-F223-42BD-9914-3FB68C48E78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7" name="AutoShape 10">
                <a:extLst>
                  <a:ext uri="{FF2B5EF4-FFF2-40B4-BE49-F238E27FC236}">
                    <a16:creationId xmlns:a16="http://schemas.microsoft.com/office/drawing/2014/main" id="{5FF16995-AFEB-4316-9B63-25ED247C099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82" name="Line 14">
              <a:extLst>
                <a:ext uri="{FF2B5EF4-FFF2-40B4-BE49-F238E27FC236}">
                  <a16:creationId xmlns:a16="http://schemas.microsoft.com/office/drawing/2014/main" id="{DD71C518-D306-40E2-A201-A5B2F5A4D2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235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3" name="Text Box 15">
              <a:extLst>
                <a:ext uri="{FF2B5EF4-FFF2-40B4-BE49-F238E27FC236}">
                  <a16:creationId xmlns:a16="http://schemas.microsoft.com/office/drawing/2014/main" id="{C46677FA-6089-4AD9-ABF5-A3BC8C7C7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9" y="1876"/>
              <a:ext cx="286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The completed calibrations in it</a:t>
              </a:r>
            </a:p>
          </p:txBody>
        </p:sp>
        <p:sp>
          <p:nvSpPr>
            <p:cNvPr id="84" name="Text Box 16">
              <a:extLst>
                <a:ext uri="{FF2B5EF4-FFF2-40B4-BE49-F238E27FC236}">
                  <a16:creationId xmlns:a16="http://schemas.microsoft.com/office/drawing/2014/main" id="{937B2D07-9D04-4848-9905-A39A69DE68E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913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2</a:t>
              </a:r>
            </a:p>
          </p:txBody>
        </p:sp>
      </p:grpSp>
      <p:grpSp>
        <p:nvGrpSpPr>
          <p:cNvPr id="89" name="Group 34">
            <a:extLst>
              <a:ext uri="{FF2B5EF4-FFF2-40B4-BE49-F238E27FC236}">
                <a16:creationId xmlns:a16="http://schemas.microsoft.com/office/drawing/2014/main" id="{AB38E65D-859D-4A06-A19C-52DA02FC1F8C}"/>
              </a:ext>
            </a:extLst>
          </p:cNvPr>
          <p:cNvGrpSpPr>
            <a:grpSpLocks/>
          </p:cNvGrpSpPr>
          <p:nvPr/>
        </p:nvGrpSpPr>
        <p:grpSpPr bwMode="auto">
          <a:xfrm>
            <a:off x="3139499" y="3987974"/>
            <a:ext cx="5410206" cy="665162"/>
            <a:chOff x="1152" y="2413"/>
            <a:chExt cx="3408" cy="419"/>
          </a:xfrm>
        </p:grpSpPr>
        <p:grpSp>
          <p:nvGrpSpPr>
            <p:cNvPr id="90" name="Group 17">
              <a:extLst>
                <a:ext uri="{FF2B5EF4-FFF2-40B4-BE49-F238E27FC236}">
                  <a16:creationId xmlns:a16="http://schemas.microsoft.com/office/drawing/2014/main" id="{BEC10F61-5E88-4E36-A732-C687EF4043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2413"/>
              <a:ext cx="480" cy="419"/>
              <a:chOff x="1110" y="2656"/>
              <a:chExt cx="1549" cy="1351"/>
            </a:xfrm>
          </p:grpSpPr>
          <p:sp>
            <p:nvSpPr>
              <p:cNvPr id="94" name="AutoShape 18">
                <a:extLst>
                  <a:ext uri="{FF2B5EF4-FFF2-40B4-BE49-F238E27FC236}">
                    <a16:creationId xmlns:a16="http://schemas.microsoft.com/office/drawing/2014/main" id="{8F661F0B-BC02-4537-BF49-2DE6BF75BE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5" name="AutoShape 19">
                <a:extLst>
                  <a:ext uri="{FF2B5EF4-FFF2-40B4-BE49-F238E27FC236}">
                    <a16:creationId xmlns:a16="http://schemas.microsoft.com/office/drawing/2014/main" id="{0A6D5719-96BD-4B61-91B8-D146DA3207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6" name="AutoShape 20">
                <a:extLst>
                  <a:ext uri="{FF2B5EF4-FFF2-40B4-BE49-F238E27FC236}">
                    <a16:creationId xmlns:a16="http://schemas.microsoft.com/office/drawing/2014/main" id="{450FE4D6-D011-4096-876A-29223A80B5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9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70C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91" name="Line 25">
              <a:extLst>
                <a:ext uri="{FF2B5EF4-FFF2-40B4-BE49-F238E27FC236}">
                  <a16:creationId xmlns:a16="http://schemas.microsoft.com/office/drawing/2014/main" id="{8B650443-78F5-4B9D-A116-09671E2DC2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797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2" name="Text Box 26">
              <a:extLst>
                <a:ext uri="{FF2B5EF4-FFF2-40B4-BE49-F238E27FC236}">
                  <a16:creationId xmlns:a16="http://schemas.microsoft.com/office/drawing/2014/main" id="{BCBA4DF6-B9DF-4BF3-93F9-531C7B0DA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1" y="2436"/>
              <a:ext cx="283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Calibration Plans for </a:t>
              </a:r>
              <a:r>
                <a:rPr lang="en-US" altLang="zh-CN" sz="2400" dirty="0" err="1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eXTP</a:t>
              </a:r>
              <a:r>
                <a:rPr lang="en-US" altLang="zh-CN" sz="2400" dirty="0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-SFA</a:t>
              </a:r>
            </a:p>
          </p:txBody>
        </p:sp>
        <p:sp>
          <p:nvSpPr>
            <p:cNvPr id="93" name="Text Box 27">
              <a:extLst>
                <a:ext uri="{FF2B5EF4-FFF2-40B4-BE49-F238E27FC236}">
                  <a16:creationId xmlns:a16="http://schemas.microsoft.com/office/drawing/2014/main" id="{BD88B012-1D53-4B01-AD69-929CF192388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2475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2934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0A42B6-6BBA-4CA9-BCCD-0D84AC6AF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3. Calibration plans for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eXTP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-SFA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2553A40-9D2C-438C-B493-4603A14089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14</a:t>
            </a:fld>
            <a:endParaRPr lang="en-US" altLang="zh-CN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7671CAA-170F-4956-A322-A9288861A2FB}"/>
              </a:ext>
            </a:extLst>
          </p:cNvPr>
          <p:cNvSpPr/>
          <p:nvPr/>
        </p:nvSpPr>
        <p:spPr>
          <a:xfrm>
            <a:off x="233772" y="802156"/>
            <a:ext cx="5862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/>
              <a:t>eXTP</a:t>
            </a:r>
            <a:r>
              <a:rPr lang="en-US" altLang="zh-CN" dirty="0"/>
              <a:t>: enhanced X-ray Timing and Polarimetry Mission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10" name="内容占位符 3">
            <a:extLst>
              <a:ext uri="{FF2B5EF4-FFF2-40B4-BE49-F238E27FC236}">
                <a16:creationId xmlns:a16="http://schemas.microsoft.com/office/drawing/2014/main" id="{1AEED2A8-414A-40F5-B1C8-CBC01B2F22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1202798"/>
              </p:ext>
            </p:extLst>
          </p:nvPr>
        </p:nvGraphicFramePr>
        <p:xfrm>
          <a:off x="191344" y="3917831"/>
          <a:ext cx="8867553" cy="2590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26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7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5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75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56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Payload</a:t>
                      </a:r>
                      <a:endParaRPr lang="zh-CN" altLang="en-US" sz="1400" dirty="0"/>
                    </a:p>
                  </a:txBody>
                  <a:tcPr marL="91434" marR="91434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Configuration</a:t>
                      </a:r>
                      <a:endParaRPr lang="zh-CN" altLang="en-US" sz="1400" dirty="0"/>
                    </a:p>
                  </a:txBody>
                  <a:tcPr marL="91434" marR="91434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Optics</a:t>
                      </a:r>
                      <a:endParaRPr lang="zh-CN" altLang="en-US" sz="1400" dirty="0"/>
                    </a:p>
                  </a:txBody>
                  <a:tcPr marL="91434" marR="91434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Detector</a:t>
                      </a:r>
                      <a:endParaRPr lang="zh-CN" altLang="en-US" sz="1400" dirty="0"/>
                    </a:p>
                  </a:txBody>
                  <a:tcPr marL="91434" marR="91434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Eff.</a:t>
                      </a:r>
                      <a:r>
                        <a:rPr lang="en-US" altLang="zh-CN" sz="1400" baseline="0" dirty="0"/>
                        <a:t> </a:t>
                      </a:r>
                      <a:r>
                        <a:rPr lang="en-US" altLang="zh-CN" sz="1400" dirty="0"/>
                        <a:t>area (m²)</a:t>
                      </a:r>
                      <a:endParaRPr lang="zh-CN" altLang="en-US" sz="1400" dirty="0"/>
                    </a:p>
                  </a:txBody>
                  <a:tcPr marL="91434" marR="91434" marT="45732" marB="457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01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Spectroscopic</a:t>
                      </a:r>
                      <a:r>
                        <a:rPr lang="en-US" altLang="zh-CN" sz="1400" baseline="0" dirty="0"/>
                        <a:t> Focusing Array (SFA)</a:t>
                      </a:r>
                      <a:endParaRPr lang="zh-CN" altLang="en-US" sz="1400" dirty="0"/>
                    </a:p>
                  </a:txBody>
                  <a:tcPr marL="91434" marR="91434" marT="45732" marB="45732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9 or 6 telescopes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Wolter-I</a:t>
                      </a:r>
                      <a:r>
                        <a:rPr lang="en-US" altLang="zh-CN" sz="1400" baseline="0" dirty="0"/>
                        <a:t>, nickel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SDD,</a:t>
                      </a:r>
                      <a:r>
                        <a:rPr lang="en-US" altLang="zh-CN" sz="1400" baseline="0" dirty="0"/>
                        <a:t> 0.5-10 keV</a:t>
                      </a:r>
                    </a:p>
                    <a:p>
                      <a:pPr algn="ctr"/>
                      <a:r>
                        <a:rPr lang="en-US" altLang="zh-CN" sz="1400" baseline="0" dirty="0"/>
                        <a:t>180 eV @ 6 keV</a:t>
                      </a:r>
                      <a:endParaRPr lang="en-US" altLang="zh-CN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0.6</a:t>
                      </a:r>
                      <a:r>
                        <a:rPr lang="en-US" altLang="zh-CN" sz="1400" baseline="0" dirty="0"/>
                        <a:t> </a:t>
                      </a:r>
                      <a:r>
                        <a:rPr lang="en-US" altLang="zh-CN" sz="1400" dirty="0"/>
                        <a:t>m²(1-2</a:t>
                      </a:r>
                      <a:r>
                        <a:rPr lang="en-US" altLang="zh-CN" sz="1400" baseline="0" dirty="0"/>
                        <a:t> </a:t>
                      </a:r>
                      <a:r>
                        <a:rPr lang="en-US" altLang="zh-CN" sz="1400" dirty="0"/>
                        <a:t>keV)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901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Large Area Detector  (LAD)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40 modules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MCP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SDD, 2-30</a:t>
                      </a:r>
                      <a:r>
                        <a:rPr lang="en-US" altLang="zh-CN" sz="1400" baseline="0" dirty="0"/>
                        <a:t> keV</a:t>
                      </a:r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3.1 m²</a:t>
                      </a:r>
                      <a:r>
                        <a:rPr lang="en-US" altLang="zh-CN" sz="1400" baseline="0" dirty="0"/>
                        <a:t> (2-10 </a:t>
                      </a:r>
                      <a:r>
                        <a:rPr lang="en-US" altLang="zh-CN" sz="1400" dirty="0"/>
                        <a:t>keV)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292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Polarimetry Focusing   Array (PFA)</a:t>
                      </a:r>
                      <a:endParaRPr lang="zh-CN" altLang="en-US" sz="1400" dirty="0"/>
                    </a:p>
                  </a:txBody>
                  <a:tcPr marL="91434" marR="91434" marT="45732" marB="45732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4 or 3 telescopes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Wolter-I, nickel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/>
                        <a:t>GPD, 2-8 keV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/>
                        <a:t>1.8</a:t>
                      </a:r>
                      <a:r>
                        <a:rPr lang="en-US" altLang="zh-CN" sz="1400" baseline="0" dirty="0"/>
                        <a:t> keV @ 6 keV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/>
                        <a:t>380 cm² @ 3 keV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901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Wide Field Monitor  (WFM)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 cameras</a:t>
                      </a:r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Coded</a:t>
                      </a:r>
                      <a:r>
                        <a:rPr lang="en-US" altLang="zh-CN" sz="1400" baseline="0" dirty="0"/>
                        <a:t> mask</a:t>
                      </a:r>
                      <a:endParaRPr lang="en-US" altLang="zh-CN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SDD, 2-50 keV</a:t>
                      </a:r>
                    </a:p>
                    <a:p>
                      <a:pPr algn="ctr"/>
                      <a:r>
                        <a:rPr lang="en-US" altLang="zh-CN" sz="1400" dirty="0"/>
                        <a:t>500</a:t>
                      </a:r>
                      <a:r>
                        <a:rPr lang="en-US" altLang="zh-CN" sz="1400" baseline="0" dirty="0"/>
                        <a:t> eV @ 6 keV</a:t>
                      </a:r>
                      <a:endParaRPr lang="en-US" altLang="zh-CN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 </a:t>
                      </a:r>
                      <a:r>
                        <a:rPr lang="en-US" altLang="zh-CN" sz="1400" dirty="0" err="1"/>
                        <a:t>Sr</a:t>
                      </a:r>
                      <a:r>
                        <a:rPr lang="en-US" altLang="zh-CN" sz="1400" dirty="0"/>
                        <a:t> (FOV)</a:t>
                      </a:r>
                    </a:p>
                  </a:txBody>
                  <a:tcPr marL="91434" marR="91434" marT="45732" marB="4573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文本框 3">
            <a:extLst>
              <a:ext uri="{FF2B5EF4-FFF2-40B4-BE49-F238E27FC236}">
                <a16:creationId xmlns:a16="http://schemas.microsoft.com/office/drawing/2014/main" id="{DBAFF413-B72A-4AED-967D-05148C4C2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621" y="1468056"/>
            <a:ext cx="393641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Scientific goal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: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eXTP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 is a science mission designed to study the state of matter under extreme conditions of density, gravity and magnetism.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Operation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：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Pointing observation with high accuracy and stability.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6E0A511-0CA6-4FD5-B614-B7DB3AD78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236751"/>
            <a:ext cx="4514031" cy="252135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6949B4A-3C46-4EB8-9DCA-F2E100BFD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2733" y="1185746"/>
            <a:ext cx="2149889" cy="26233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8A17B3E-9869-4A00-8CA0-D4074F61F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177179" y="3324442"/>
            <a:ext cx="5011221" cy="7784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F1C3038-8CFC-4533-9451-3DB6E20634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8646" y="4420258"/>
            <a:ext cx="1192967" cy="1586065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644FDAED-6E69-4EC1-A796-E5B49C310F9D}"/>
              </a:ext>
            </a:extLst>
          </p:cNvPr>
          <p:cNvSpPr txBox="1"/>
          <p:nvPr/>
        </p:nvSpPr>
        <p:spPr>
          <a:xfrm>
            <a:off x="9657120" y="6049996"/>
            <a:ext cx="636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rgbClr val="7030A0"/>
                </a:solidFill>
              </a:rPr>
              <a:t>SFA</a:t>
            </a:r>
            <a:endParaRPr lang="zh-CN" altLang="en-US" sz="1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550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3771AA-A02E-4AFA-99F9-6F1D8E6E6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3. Calibration plans for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eXTP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-SFA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172DF9F-4A0D-49AD-A26F-278A2C4946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15</a:t>
            </a:fld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151DEF7-7052-4E8A-8602-A223FC5D9C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240016" y="1573555"/>
            <a:ext cx="4903558" cy="4488891"/>
          </a:xfrm>
          <a:prstGeom prst="rect">
            <a:avLst/>
          </a:prstGeom>
        </p:spPr>
      </p:pic>
      <p:graphicFrame>
        <p:nvGraphicFramePr>
          <p:cNvPr id="6" name="内容占位符 4">
            <a:extLst>
              <a:ext uri="{FF2B5EF4-FFF2-40B4-BE49-F238E27FC236}">
                <a16:creationId xmlns:a16="http://schemas.microsoft.com/office/drawing/2014/main" id="{FEA9B72C-3521-4850-AFFF-E2593B343F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6521550"/>
              </p:ext>
            </p:extLst>
          </p:nvPr>
        </p:nvGraphicFramePr>
        <p:xfrm>
          <a:off x="767408" y="1988838"/>
          <a:ext cx="4824535" cy="365832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6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</a:rPr>
                        <a:t>Performance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</a:rPr>
                        <a:t>Value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83" marR="5148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89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</a:rPr>
                        <a:t>Number of mirror modules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9 or 6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83" marR="5148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11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</a:rPr>
                        <a:t>Focal length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5.25m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83" marR="5148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Envelope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600mm (diameter)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83" marR="51483" marT="0" marB="0" anchor="ctr"/>
                </a:tc>
                <a:extLst>
                  <a:ext uri="{0D108BD9-81ED-4DB2-BD59-A6C34878D82A}">
                    <a16:rowId xmlns:a16="http://schemas.microsoft.com/office/drawing/2014/main" val="1448883096"/>
                  </a:ext>
                </a:extLst>
              </a:tr>
              <a:tr h="33880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Effective on axis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</a:rPr>
                        <a:t>≥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</a:rPr>
                        <a:t>820cm</a:t>
                      </a:r>
                      <a:r>
                        <a:rPr lang="en-US" altLang="zh-CN" sz="1600" kern="12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</a:rPr>
                        <a:t>@2keV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</a:rPr>
                        <a:t>≥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</a:rPr>
                        <a:t>550cm</a:t>
                      </a:r>
                      <a:r>
                        <a:rPr lang="en-US" altLang="zh-CN" sz="1600" kern="12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</a:rPr>
                        <a:t>@6keV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83" marR="5148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1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</a:rPr>
                        <a:t>Energy range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0.5-10keV</a:t>
                      </a:r>
                      <a:endParaRPr lang="zh-CN" alt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83" marR="51483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8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</a:rPr>
                        <a:t>Field of view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</a:rPr>
                        <a:t>≥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</a:rPr>
                        <a:t>12′</a:t>
                      </a:r>
                    </a:p>
                  </a:txBody>
                  <a:tcPr marL="51483" marR="51483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995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</a:rPr>
                        <a:t>Angular resolution (HPD)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＜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30″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15″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</a:p>
                  </a:txBody>
                  <a:tcPr marL="51483" marR="51483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Mass budget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130kg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83" marR="51483" marT="0" marB="0" anchor="ctr"/>
                </a:tc>
                <a:extLst>
                  <a:ext uri="{0D108BD9-81ED-4DB2-BD59-A6C34878D82A}">
                    <a16:rowId xmlns:a16="http://schemas.microsoft.com/office/drawing/2014/main" val="2716356916"/>
                  </a:ext>
                </a:extLst>
              </a:tr>
              <a:tr h="27181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Operation temperature</a:t>
                      </a:r>
                      <a:endParaRPr lang="zh-CN" alt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83" marR="5148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20±1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</a:p>
                  </a:txBody>
                  <a:tcPr marL="51483" marR="51483" marT="0" marB="0" anchor="ctr"/>
                </a:tc>
                <a:extLst>
                  <a:ext uri="{0D108BD9-81ED-4DB2-BD59-A6C34878D82A}">
                    <a16:rowId xmlns:a16="http://schemas.microsoft.com/office/drawing/2014/main" val="595634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0882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920736-6274-427F-9A74-3CF921462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3. Calibration plans for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eXTP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-SFA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E92A4B-C729-433E-886F-9691437018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16</a:t>
            </a:fld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DB3640B-2D6A-4357-A884-E320D89E3E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556792"/>
            <a:ext cx="8748464" cy="458419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54275F5-FA8A-46D1-8EC7-48F7E08A01B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2107401"/>
            <a:ext cx="3248025" cy="348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8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48BD19-F33E-480F-B944-8444FC7A1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3. Calibration plans for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eXTP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-SFA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1F7151-BF21-4C31-AD76-48FA782983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17</a:t>
            </a:fld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AE78454-63AA-405A-A710-1CC8FED2CC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53704" y="1491711"/>
            <a:ext cx="4579527" cy="209577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7E090EE-0AED-4823-8EC3-931C2056589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3704" y="4116452"/>
            <a:ext cx="4579527" cy="173022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FCC4E0-A8BA-4D84-B4E1-0373AE6598A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943872" y="1491711"/>
            <a:ext cx="3960440" cy="232851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74A6592-DA46-4F09-B374-7EFE790CAB0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077247" y="3948803"/>
            <a:ext cx="4438637" cy="2241263"/>
          </a:xfrm>
          <a:prstGeom prst="rect">
            <a:avLst/>
          </a:prstGeom>
        </p:spPr>
      </p:pic>
      <p:pic>
        <p:nvPicPr>
          <p:cNvPr id="11" name="Grafik 2">
            <a:extLst>
              <a:ext uri="{FF2B5EF4-FFF2-40B4-BE49-F238E27FC236}">
                <a16:creationId xmlns:a16="http://schemas.microsoft.com/office/drawing/2014/main" id="{A4610221-0A96-4FC3-80ED-FEAA3C471EB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001" y="2096190"/>
            <a:ext cx="2350135" cy="3705225"/>
          </a:xfrm>
          <a:prstGeom prst="rect">
            <a:avLst/>
          </a:prstGeom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FE9F1B39-6E95-4B30-8AE8-8C8526769DA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42730" y="1034552"/>
            <a:ext cx="110951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multi-cell SDD is from MPE, the performance met the requirement of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PhaseA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&amp; B.</a:t>
            </a:r>
          </a:p>
        </p:txBody>
      </p:sp>
    </p:spTree>
    <p:extLst>
      <p:ext uri="{BB962C8B-B14F-4D97-AF65-F5344CB8AC3E}">
        <p14:creationId xmlns:p14="http://schemas.microsoft.com/office/powerpoint/2010/main" val="2077158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FD913D-615B-4288-88E2-D65977714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3. Calibration plans for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eXTP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-SFA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DE81B9-A4DE-4DEF-8985-ABD0A22D2F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18</a:t>
            </a:fld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4B03B4-5BD9-4646-B780-98815BF434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2132856"/>
            <a:ext cx="3446409" cy="2115178"/>
          </a:xfrm>
          <a:prstGeom prst="rect">
            <a:avLst/>
          </a:prstGeom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2ADA9EAA-C1F7-43B9-BCDD-8A6683323939}"/>
              </a:ext>
            </a:extLst>
          </p:cNvPr>
          <p:cNvSpPr txBox="1"/>
          <p:nvPr/>
        </p:nvSpPr>
        <p:spPr>
          <a:xfrm>
            <a:off x="3229221" y="4213241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Detector shielding box</a:t>
            </a:r>
            <a:endParaRPr lang="zh-CN" alt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8049C73-7DB4-401A-802D-591E88F7E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54" y="2235136"/>
            <a:ext cx="157364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729C876-C537-43F3-8B80-DF2A9FF41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411" y="1893396"/>
            <a:ext cx="1977188" cy="29338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81AF01E-9ED8-4AB5-8FC2-ABE50C980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671" y="3472517"/>
            <a:ext cx="1789562" cy="1801310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7317B79F-D379-4249-BB0F-079EF9AA5E0A}"/>
              </a:ext>
            </a:extLst>
          </p:cNvPr>
          <p:cNvCxnSpPr>
            <a:cxnSpLocks/>
          </p:cNvCxnSpPr>
          <p:nvPr/>
        </p:nvCxnSpPr>
        <p:spPr>
          <a:xfrm flipH="1">
            <a:off x="1089452" y="2916186"/>
            <a:ext cx="329355" cy="5328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66C335EB-8738-4907-B7E7-362B1B277ADF}"/>
              </a:ext>
            </a:extLst>
          </p:cNvPr>
          <p:cNvCxnSpPr>
            <a:cxnSpLocks/>
          </p:cNvCxnSpPr>
          <p:nvPr/>
        </p:nvCxnSpPr>
        <p:spPr>
          <a:xfrm flipV="1">
            <a:off x="2046665" y="4122896"/>
            <a:ext cx="749422" cy="2502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4700A2EB-AD5B-4A29-B499-16C45FF0E631}"/>
              </a:ext>
            </a:extLst>
          </p:cNvPr>
          <p:cNvCxnSpPr>
            <a:cxnSpLocks/>
          </p:cNvCxnSpPr>
          <p:nvPr/>
        </p:nvCxnSpPr>
        <p:spPr>
          <a:xfrm flipV="1">
            <a:off x="5982420" y="2707145"/>
            <a:ext cx="639702" cy="5403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46D0D009-CC44-40AA-B932-258F9BDAE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3336" y="4666480"/>
            <a:ext cx="3301728" cy="1413239"/>
          </a:xfrm>
          <a:prstGeom prst="rect">
            <a:avLst/>
          </a:prstGeom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7E3A37B3-3D55-4200-8AEF-9C4D9EE0F88D}"/>
              </a:ext>
            </a:extLst>
          </p:cNvPr>
          <p:cNvCxnSpPr>
            <a:cxnSpLocks/>
          </p:cNvCxnSpPr>
          <p:nvPr/>
        </p:nvCxnSpPr>
        <p:spPr>
          <a:xfrm>
            <a:off x="2046931" y="4445029"/>
            <a:ext cx="778663" cy="49473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3B459775-1EFC-4605-8701-8817A0DA0654}"/>
              </a:ext>
            </a:extLst>
          </p:cNvPr>
          <p:cNvCxnSpPr>
            <a:cxnSpLocks/>
          </p:cNvCxnSpPr>
          <p:nvPr/>
        </p:nvCxnSpPr>
        <p:spPr>
          <a:xfrm flipV="1">
            <a:off x="6205064" y="3833852"/>
            <a:ext cx="527140" cy="8022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29C647A0-BB50-4E1F-AD12-0984C1579C35}"/>
              </a:ext>
            </a:extLst>
          </p:cNvPr>
          <p:cNvSpPr/>
          <p:nvPr/>
        </p:nvSpPr>
        <p:spPr>
          <a:xfrm>
            <a:off x="8245872" y="4827289"/>
            <a:ext cx="43078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zh-CN" dirty="0">
                <a:solidFill>
                  <a:schemeClr val="tx1"/>
                </a:solidFill>
              </a:rPr>
              <a:t>Energy resolution </a:t>
            </a:r>
          </a:p>
          <a:p>
            <a:pPr algn="l">
              <a:buNone/>
            </a:pPr>
            <a:r>
              <a:rPr lang="en-US" altLang="zh-CN" dirty="0">
                <a:solidFill>
                  <a:schemeClr val="tx1"/>
                </a:solidFill>
              </a:rPr>
              <a:t>@T= −20°C@Count rate≈0.13 </a:t>
            </a:r>
            <a:r>
              <a:rPr lang="en-US" altLang="zh-CN" dirty="0" err="1">
                <a:solidFill>
                  <a:schemeClr val="tx1"/>
                </a:solidFill>
              </a:rPr>
              <a:t>kcps</a:t>
            </a:r>
            <a:endParaRPr lang="en-US" altLang="zh-CN" dirty="0">
              <a:solidFill>
                <a:schemeClr val="tx1"/>
              </a:solidFill>
            </a:endParaRPr>
          </a:p>
          <a:p>
            <a:pPr algn="l"/>
            <a:r>
              <a:rPr lang="en-US" altLang="zh-CN" dirty="0">
                <a:solidFill>
                  <a:schemeClr val="tx1"/>
                </a:solidFill>
              </a:rPr>
              <a:t>Central channel 153eV@5.9 keV </a:t>
            </a:r>
          </a:p>
          <a:p>
            <a:pPr algn="l"/>
            <a:r>
              <a:rPr lang="en-US" altLang="zh-CN" kern="100" dirty="0">
                <a:solidFill>
                  <a:schemeClr val="tx1"/>
                </a:solidFill>
                <a:cs typeface="Calibri" panose="020F0502020204030204" pitchFamily="34" charset="0"/>
              </a:rPr>
              <a:t>Maximum source flux </a:t>
            </a:r>
            <a:r>
              <a:rPr lang="zh-CN" altLang="en-US" kern="100" dirty="0">
                <a:solidFill>
                  <a:schemeClr val="tx1"/>
                </a:solidFill>
                <a:cs typeface="Calibri" panose="020F0502020204030204" pitchFamily="34" charset="0"/>
              </a:rPr>
              <a:t>＞</a:t>
            </a:r>
            <a:r>
              <a:rPr lang="en-US" altLang="zh-CN" kern="100" dirty="0">
                <a:solidFill>
                  <a:schemeClr val="tx1"/>
                </a:solidFill>
                <a:cs typeface="Calibri" panose="020F0502020204030204" pitchFamily="34" charset="0"/>
              </a:rPr>
              <a:t>40Crab</a:t>
            </a:r>
            <a:endParaRPr lang="zh-CN" altLang="en-US" b="0" dirty="0">
              <a:solidFill>
                <a:schemeClr val="tx1"/>
              </a:solidFill>
            </a:endParaRP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F33F27D8-846E-47C1-BDEC-6043AA65B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796" y="2264648"/>
            <a:ext cx="3771186" cy="217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7">
            <a:extLst>
              <a:ext uri="{FF2B5EF4-FFF2-40B4-BE49-F238E27FC236}">
                <a16:creationId xmlns:a16="http://schemas.microsoft.com/office/drawing/2014/main" id="{48E113F2-2310-4167-946D-EDFEEC1E825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94670" y="1026115"/>
            <a:ext cx="112299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simple joint multi-cell SDDs were developed and checked, the performance was also good.</a:t>
            </a:r>
          </a:p>
        </p:txBody>
      </p:sp>
    </p:spTree>
    <p:extLst>
      <p:ext uri="{BB962C8B-B14F-4D97-AF65-F5344CB8AC3E}">
        <p14:creationId xmlns:p14="http://schemas.microsoft.com/office/powerpoint/2010/main" val="419215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FD913D-615B-4288-88E2-D65977714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3. Calibration plans for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eXTP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-SFA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DE81B9-A4DE-4DEF-8985-ABD0A22D2F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19</a:t>
            </a:fld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0B0433E-B516-47D9-8735-DB7BDA28BD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123449" y="4188164"/>
            <a:ext cx="3516785" cy="24379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6E9D757-A2BE-4B12-9A00-520A4E8098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403207"/>
            <a:ext cx="3577620" cy="2701869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9AFD3ED8-D673-4BEB-9CDC-10D69B377F3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60282" y="882483"/>
            <a:ext cx="116403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whole test of SFA prototype was completed in the 100XF, the sensitive timing is excellent.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E35D9EC-4328-4D4A-A2B3-5298AA728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49" y="1448254"/>
            <a:ext cx="3795474" cy="261057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1872F5-4F8C-4FE3-8DCF-3F5BA729D9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5" t="5226" r="-1951" b="12541"/>
          <a:stretch/>
        </p:blipFill>
        <p:spPr>
          <a:xfrm>
            <a:off x="324559" y="4126341"/>
            <a:ext cx="3887293" cy="256934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BD75FD2-A8BB-40F4-90F9-D92AC266A48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221" y="1282593"/>
            <a:ext cx="3557242" cy="27900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2E80F69-0C5C-4570-B687-C771699C682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365" y="1419192"/>
            <a:ext cx="3525788" cy="2668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BDB8E1F-42E4-41BF-974F-771C96F5DE3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365" y="4058825"/>
            <a:ext cx="3516785" cy="27461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26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2</a:t>
            </a:fld>
            <a:endParaRPr lang="en-US" altLang="zh-CN" dirty="0"/>
          </a:p>
        </p:txBody>
      </p:sp>
      <p:grpSp>
        <p:nvGrpSpPr>
          <p:cNvPr id="40" name="Group 32">
            <a:extLst>
              <a:ext uri="{FF2B5EF4-FFF2-40B4-BE49-F238E27FC236}">
                <a16:creationId xmlns:a16="http://schemas.microsoft.com/office/drawing/2014/main" id="{52350585-1881-4B1B-BB88-379989FAECE3}"/>
              </a:ext>
            </a:extLst>
          </p:cNvPr>
          <p:cNvGrpSpPr>
            <a:grpSpLocks/>
          </p:cNvGrpSpPr>
          <p:nvPr/>
        </p:nvGrpSpPr>
        <p:grpSpPr bwMode="auto">
          <a:xfrm>
            <a:off x="3143672" y="2132856"/>
            <a:ext cx="5410200" cy="665162"/>
            <a:chOff x="1152" y="1275"/>
            <a:chExt cx="3408" cy="419"/>
          </a:xfrm>
        </p:grpSpPr>
        <p:grpSp>
          <p:nvGrpSpPr>
            <p:cNvPr id="41" name="Group 3">
              <a:extLst>
                <a:ext uri="{FF2B5EF4-FFF2-40B4-BE49-F238E27FC236}">
                  <a16:creationId xmlns:a16="http://schemas.microsoft.com/office/drawing/2014/main" id="{B00273D9-2D2B-46B4-B10C-C370104E11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275"/>
              <a:ext cx="480" cy="419"/>
              <a:chOff x="1110" y="2656"/>
              <a:chExt cx="1549" cy="1351"/>
            </a:xfrm>
          </p:grpSpPr>
          <p:sp>
            <p:nvSpPr>
              <p:cNvPr id="45" name="AutoShape 4">
                <a:extLst>
                  <a:ext uri="{FF2B5EF4-FFF2-40B4-BE49-F238E27FC236}">
                    <a16:creationId xmlns:a16="http://schemas.microsoft.com/office/drawing/2014/main" id="{8C22FB58-438C-4BFB-8019-8A4C809BBC6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6" name="AutoShape 5">
                <a:extLst>
                  <a:ext uri="{FF2B5EF4-FFF2-40B4-BE49-F238E27FC236}">
                    <a16:creationId xmlns:a16="http://schemas.microsoft.com/office/drawing/2014/main" id="{4B6313B4-3ACC-4CD4-9F93-025A742395D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7" name="AutoShape 6">
                <a:extLst>
                  <a:ext uri="{FF2B5EF4-FFF2-40B4-BE49-F238E27FC236}">
                    <a16:creationId xmlns:a16="http://schemas.microsoft.com/office/drawing/2014/main" id="{DC70DCE4-A80B-41DF-8D3D-9C26C078C83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42" name="Line 11">
              <a:extLst>
                <a:ext uri="{FF2B5EF4-FFF2-40B4-BE49-F238E27FC236}">
                  <a16:creationId xmlns:a16="http://schemas.microsoft.com/office/drawing/2014/main" id="{4923D521-5B2E-43B8-99AA-E3F3E23694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1659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3" name="Text Box 12">
              <a:extLst>
                <a:ext uri="{FF2B5EF4-FFF2-40B4-BE49-F238E27FC236}">
                  <a16:creationId xmlns:a16="http://schemas.microsoft.com/office/drawing/2014/main" id="{006D8975-BC8E-4291-B8B2-B963CEE7B7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" y="1324"/>
              <a:ext cx="247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Introduction to</a:t>
              </a:r>
              <a:r>
                <a:rPr lang="zh-CN" altLang="en-US" sz="24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lang="en-US" altLang="zh-CN" sz="24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IHEP 100XF</a:t>
              </a:r>
            </a:p>
          </p:txBody>
        </p:sp>
        <p:sp>
          <p:nvSpPr>
            <p:cNvPr id="44" name="Text Box 13">
              <a:extLst>
                <a:ext uri="{FF2B5EF4-FFF2-40B4-BE49-F238E27FC236}">
                  <a16:creationId xmlns:a16="http://schemas.microsoft.com/office/drawing/2014/main" id="{D2BADE22-99F3-4441-8E5A-C63132C902F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337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</p:grpSp>
      <p:grpSp>
        <p:nvGrpSpPr>
          <p:cNvPr id="80" name="Group 33">
            <a:extLst>
              <a:ext uri="{FF2B5EF4-FFF2-40B4-BE49-F238E27FC236}">
                <a16:creationId xmlns:a16="http://schemas.microsoft.com/office/drawing/2014/main" id="{4BEE12EC-1D01-4A9D-B191-0EB8AFB88534}"/>
              </a:ext>
            </a:extLst>
          </p:cNvPr>
          <p:cNvGrpSpPr>
            <a:grpSpLocks/>
          </p:cNvGrpSpPr>
          <p:nvPr/>
        </p:nvGrpSpPr>
        <p:grpSpPr bwMode="auto">
          <a:xfrm>
            <a:off x="3139500" y="3068823"/>
            <a:ext cx="5429255" cy="665162"/>
            <a:chOff x="1152" y="1851"/>
            <a:chExt cx="3420" cy="419"/>
          </a:xfrm>
        </p:grpSpPr>
        <p:grpSp>
          <p:nvGrpSpPr>
            <p:cNvPr id="81" name="Group 7">
              <a:extLst>
                <a:ext uri="{FF2B5EF4-FFF2-40B4-BE49-F238E27FC236}">
                  <a16:creationId xmlns:a16="http://schemas.microsoft.com/office/drawing/2014/main" id="{1613FB4E-1C2E-42E5-9467-0602C80396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851"/>
              <a:ext cx="480" cy="419"/>
              <a:chOff x="3174" y="2656"/>
              <a:chExt cx="1549" cy="1351"/>
            </a:xfrm>
          </p:grpSpPr>
          <p:sp>
            <p:nvSpPr>
              <p:cNvPr id="85" name="AutoShape 8">
                <a:extLst>
                  <a:ext uri="{FF2B5EF4-FFF2-40B4-BE49-F238E27FC236}">
                    <a16:creationId xmlns:a16="http://schemas.microsoft.com/office/drawing/2014/main" id="{BAB04389-884B-4F6C-A119-EA35C80B59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6" name="AutoShape 9">
                <a:extLst>
                  <a:ext uri="{FF2B5EF4-FFF2-40B4-BE49-F238E27FC236}">
                    <a16:creationId xmlns:a16="http://schemas.microsoft.com/office/drawing/2014/main" id="{C7A6D961-F223-42BD-9914-3FB68C48E78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7" name="AutoShape 10">
                <a:extLst>
                  <a:ext uri="{FF2B5EF4-FFF2-40B4-BE49-F238E27FC236}">
                    <a16:creationId xmlns:a16="http://schemas.microsoft.com/office/drawing/2014/main" id="{5FF16995-AFEB-4316-9B63-25ED247C099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82" name="Line 14">
              <a:extLst>
                <a:ext uri="{FF2B5EF4-FFF2-40B4-BE49-F238E27FC236}">
                  <a16:creationId xmlns:a16="http://schemas.microsoft.com/office/drawing/2014/main" id="{DD71C518-D306-40E2-A201-A5B2F5A4D2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235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3" name="Text Box 15">
              <a:extLst>
                <a:ext uri="{FF2B5EF4-FFF2-40B4-BE49-F238E27FC236}">
                  <a16:creationId xmlns:a16="http://schemas.microsoft.com/office/drawing/2014/main" id="{C46677FA-6089-4AD9-ABF5-A3BC8C7C7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9" y="1876"/>
              <a:ext cx="286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4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The completed calibrations in it</a:t>
              </a:r>
            </a:p>
          </p:txBody>
        </p:sp>
        <p:sp>
          <p:nvSpPr>
            <p:cNvPr id="84" name="Text Box 16">
              <a:extLst>
                <a:ext uri="{FF2B5EF4-FFF2-40B4-BE49-F238E27FC236}">
                  <a16:creationId xmlns:a16="http://schemas.microsoft.com/office/drawing/2014/main" id="{937B2D07-9D04-4848-9905-A39A69DE68E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913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2</a:t>
              </a:r>
            </a:p>
          </p:txBody>
        </p:sp>
      </p:grpSp>
      <p:grpSp>
        <p:nvGrpSpPr>
          <p:cNvPr id="89" name="Group 34">
            <a:extLst>
              <a:ext uri="{FF2B5EF4-FFF2-40B4-BE49-F238E27FC236}">
                <a16:creationId xmlns:a16="http://schemas.microsoft.com/office/drawing/2014/main" id="{AB38E65D-859D-4A06-A19C-52DA02FC1F8C}"/>
              </a:ext>
            </a:extLst>
          </p:cNvPr>
          <p:cNvGrpSpPr>
            <a:grpSpLocks/>
          </p:cNvGrpSpPr>
          <p:nvPr/>
        </p:nvGrpSpPr>
        <p:grpSpPr bwMode="auto">
          <a:xfrm>
            <a:off x="3139499" y="3987974"/>
            <a:ext cx="5410206" cy="665162"/>
            <a:chOff x="1152" y="2413"/>
            <a:chExt cx="3408" cy="419"/>
          </a:xfrm>
        </p:grpSpPr>
        <p:grpSp>
          <p:nvGrpSpPr>
            <p:cNvPr id="90" name="Group 17">
              <a:extLst>
                <a:ext uri="{FF2B5EF4-FFF2-40B4-BE49-F238E27FC236}">
                  <a16:creationId xmlns:a16="http://schemas.microsoft.com/office/drawing/2014/main" id="{BEC10F61-5E88-4E36-A732-C687EF4043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2413"/>
              <a:ext cx="480" cy="419"/>
              <a:chOff x="1110" y="2656"/>
              <a:chExt cx="1549" cy="1351"/>
            </a:xfrm>
          </p:grpSpPr>
          <p:sp>
            <p:nvSpPr>
              <p:cNvPr id="94" name="AutoShape 18">
                <a:extLst>
                  <a:ext uri="{FF2B5EF4-FFF2-40B4-BE49-F238E27FC236}">
                    <a16:creationId xmlns:a16="http://schemas.microsoft.com/office/drawing/2014/main" id="{8F661F0B-BC02-4537-BF49-2DE6BF75BE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5" name="AutoShape 19">
                <a:extLst>
                  <a:ext uri="{FF2B5EF4-FFF2-40B4-BE49-F238E27FC236}">
                    <a16:creationId xmlns:a16="http://schemas.microsoft.com/office/drawing/2014/main" id="{0A6D5719-96BD-4B61-91B8-D146DA3207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6" name="AutoShape 20">
                <a:extLst>
                  <a:ext uri="{FF2B5EF4-FFF2-40B4-BE49-F238E27FC236}">
                    <a16:creationId xmlns:a16="http://schemas.microsoft.com/office/drawing/2014/main" id="{450FE4D6-D011-4096-876A-29223A80B5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9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70C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91" name="Line 25">
              <a:extLst>
                <a:ext uri="{FF2B5EF4-FFF2-40B4-BE49-F238E27FC236}">
                  <a16:creationId xmlns:a16="http://schemas.microsoft.com/office/drawing/2014/main" id="{8B650443-78F5-4B9D-A116-09671E2DC2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797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2" name="Text Box 26">
              <a:extLst>
                <a:ext uri="{FF2B5EF4-FFF2-40B4-BE49-F238E27FC236}">
                  <a16:creationId xmlns:a16="http://schemas.microsoft.com/office/drawing/2014/main" id="{BCBA4DF6-B9DF-4BF3-93F9-531C7B0DA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1" y="2436"/>
              <a:ext cx="283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Calibration Plans for </a:t>
              </a:r>
              <a:r>
                <a:rPr lang="en-US" altLang="zh-CN" sz="2400" dirty="0" err="1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eXTP</a:t>
              </a:r>
              <a:r>
                <a:rPr lang="en-US" altLang="zh-CN" sz="24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-SFA</a:t>
              </a:r>
            </a:p>
          </p:txBody>
        </p:sp>
        <p:sp>
          <p:nvSpPr>
            <p:cNvPr id="93" name="Text Box 27">
              <a:extLst>
                <a:ext uri="{FF2B5EF4-FFF2-40B4-BE49-F238E27FC236}">
                  <a16:creationId xmlns:a16="http://schemas.microsoft.com/office/drawing/2014/main" id="{BD88B012-1D53-4B01-AD69-929CF192388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2475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354B00-7AF2-402D-9989-5CA604442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39669"/>
            <a:ext cx="4428519" cy="29135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0FD913D-615B-4288-88E2-D65977714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3. Calibration plans for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eXTP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-SFA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DE81B9-A4DE-4DEF-8985-ABD0A22D2F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20</a:t>
            </a:fld>
            <a:endParaRPr lang="en-US" altLang="zh-CN" dirty="0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CA84370C-6E80-4769-956F-2BB513C23724}"/>
              </a:ext>
            </a:extLst>
          </p:cNvPr>
          <p:cNvSpPr txBox="1">
            <a:spLocks/>
          </p:cNvSpPr>
          <p:nvPr/>
        </p:nvSpPr>
        <p:spPr bwMode="auto">
          <a:xfrm>
            <a:off x="4572000" y="6508751"/>
            <a:ext cx="2844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4810B87-4E97-431E-BE67-D88FFA23024F}" type="slidenum">
              <a:rPr lang="en-US" altLang="zh-CN" smtClean="0"/>
              <a:pPr/>
              <a:t>20</a:t>
            </a:fld>
            <a:endParaRPr lang="en-US" altLang="zh-CN" dirty="0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BB557C47-25F9-4AD7-8695-5841AA8BEC9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4168" y="783524"/>
            <a:ext cx="1183143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    A special modulated X-ray source was developed to check the timing performance, the typical Crab and PSR B 1821-24 were simulated and detected well.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0B8AFE4-3D03-45A5-B1F2-A8B2A9C818C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" y="3631132"/>
            <a:ext cx="5492308" cy="31683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C64A73-9302-4412-9288-0E3191F28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18" y="1593404"/>
            <a:ext cx="3580483" cy="205291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A5B6D25-56BC-45C4-A350-1581645CB710}"/>
              </a:ext>
            </a:extLst>
          </p:cNvPr>
          <p:cNvSpPr/>
          <p:nvPr/>
        </p:nvSpPr>
        <p:spPr>
          <a:xfrm>
            <a:off x="4537430" y="4602024"/>
            <a:ext cx="1944216" cy="1015663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zh-CN" sz="2000" b="0" dirty="0">
                <a:solidFill>
                  <a:schemeClr val="tx1"/>
                </a:solidFill>
              </a:rPr>
              <a:t>13kV, 100uA</a:t>
            </a:r>
          </a:p>
          <a:p>
            <a:pPr algn="l">
              <a:buNone/>
            </a:pPr>
            <a:r>
              <a:rPr lang="en-US" altLang="zh-CN" sz="2000" dirty="0"/>
              <a:t>Gate: 400ns</a:t>
            </a:r>
          </a:p>
          <a:p>
            <a:pPr algn="l">
              <a:buNone/>
            </a:pPr>
            <a:r>
              <a:rPr lang="en-US" altLang="zh-CN" sz="2000" dirty="0"/>
              <a:t>Period: 10us</a:t>
            </a:r>
            <a:endParaRPr lang="zh-CN" altLang="en-US" sz="2000" b="0" dirty="0">
              <a:solidFill>
                <a:schemeClr val="tx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7A2FBD2-22AB-4FEE-87BB-63B743ABF0B9}"/>
              </a:ext>
            </a:extLst>
          </p:cNvPr>
          <p:cNvSpPr/>
          <p:nvPr/>
        </p:nvSpPr>
        <p:spPr>
          <a:xfrm>
            <a:off x="10319647" y="2050193"/>
            <a:ext cx="1565951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zh-CN" sz="2000" b="0" dirty="0">
                <a:solidFill>
                  <a:schemeClr val="tx1"/>
                </a:solidFill>
              </a:rPr>
              <a:t>13kV, 44uA</a:t>
            </a:r>
          </a:p>
          <a:p>
            <a:pPr algn="l">
              <a:buNone/>
            </a:pPr>
            <a:r>
              <a:rPr lang="en-US" altLang="zh-CN" sz="2000" dirty="0"/>
              <a:t>Crab profile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041153F-A079-45F6-9A8A-4E2CF4EAA5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586"/>
          <a:stretch/>
        </p:blipFill>
        <p:spPr>
          <a:xfrm>
            <a:off x="6131976" y="3928579"/>
            <a:ext cx="4428519" cy="28654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72B857B-62F9-4D8F-A84E-C4EC7DB61276}"/>
              </a:ext>
            </a:extLst>
          </p:cNvPr>
          <p:cNvSpPr/>
          <p:nvPr/>
        </p:nvSpPr>
        <p:spPr>
          <a:xfrm>
            <a:off x="10319647" y="4409314"/>
            <a:ext cx="1944216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zh-CN" sz="2000" b="0" dirty="0">
                <a:solidFill>
                  <a:schemeClr val="tx1"/>
                </a:solidFill>
              </a:rPr>
              <a:t>13kV, 44uA</a:t>
            </a:r>
          </a:p>
          <a:p>
            <a:r>
              <a:rPr lang="en-US" altLang="zh-CN" sz="2000" dirty="0"/>
              <a:t>PSR B1821–24 profile</a:t>
            </a:r>
          </a:p>
        </p:txBody>
      </p:sp>
    </p:spTree>
    <p:extLst>
      <p:ext uri="{BB962C8B-B14F-4D97-AF65-F5344CB8AC3E}">
        <p14:creationId xmlns:p14="http://schemas.microsoft.com/office/powerpoint/2010/main" val="1329335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FD913D-615B-4288-88E2-D65977714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3. Calibration plans for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eXTP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-SFA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DE81B9-A4DE-4DEF-8985-ABD0A22D2F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21</a:t>
            </a:fld>
            <a:endParaRPr lang="en-US" altLang="zh-CN" dirty="0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CA84370C-6E80-4769-956F-2BB513C23724}"/>
              </a:ext>
            </a:extLst>
          </p:cNvPr>
          <p:cNvSpPr txBox="1">
            <a:spLocks/>
          </p:cNvSpPr>
          <p:nvPr/>
        </p:nvSpPr>
        <p:spPr bwMode="auto">
          <a:xfrm>
            <a:off x="4572000" y="6508751"/>
            <a:ext cx="2844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4810B87-4E97-431E-BE67-D88FFA23024F}" type="slidenum">
              <a:rPr lang="en-US" altLang="zh-CN" smtClean="0"/>
              <a:pPr/>
              <a:t>21</a:t>
            </a:fld>
            <a:endParaRPr lang="en-US" altLang="zh-CN" dirty="0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BB557C47-25F9-4AD7-8695-5841AA8BEC9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4168" y="783524"/>
            <a:ext cx="118314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fastest period is 62.5ms without distortion, 31.25us with obvious distortion of light curve.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1194B8-AE47-4F9B-8DE7-E7B78E662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1113423"/>
            <a:ext cx="7065987" cy="569072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B8DB94C-4575-4B3E-9E03-721E94297585}"/>
              </a:ext>
            </a:extLst>
          </p:cNvPr>
          <p:cNvSpPr/>
          <p:nvPr/>
        </p:nvSpPr>
        <p:spPr>
          <a:xfrm>
            <a:off x="8544272" y="3068960"/>
            <a:ext cx="2855640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zh-CN" sz="2000" b="0" dirty="0">
                <a:solidFill>
                  <a:schemeClr val="tx1"/>
                </a:solidFill>
              </a:rPr>
              <a:t>Expecting a very sensitive X-rat timing instrument in the next 5 years.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374485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48BD19-F33E-480F-B944-8444FC7A1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3. Calibration plans for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eXTP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-SFA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1F7151-BF21-4C31-AD76-48FA782983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22</a:t>
            </a:fld>
            <a:endParaRPr lang="en-US" altLang="zh-CN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3C684547-450F-451F-9D05-F8827174EC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466464"/>
              </p:ext>
            </p:extLst>
          </p:nvPr>
        </p:nvGraphicFramePr>
        <p:xfrm>
          <a:off x="1847528" y="1171488"/>
          <a:ext cx="8712968" cy="54442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6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93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53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Device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Process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Content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638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telescope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reflection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effective area (E,</a:t>
                      </a:r>
                      <a:r>
                        <a:rPr lang="el-GR" sz="1600" u="none" strike="noStrike" dirty="0">
                          <a:effectLst/>
                        </a:rPr>
                        <a:t>φ)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collecting area, reflectivity, </a:t>
                      </a:r>
                    </a:p>
                    <a:p>
                      <a:pPr algn="ctr" fontAlgn="ctr"/>
                      <a:r>
                        <a:rPr lang="en-US" sz="1600" u="none" strike="noStrike" dirty="0" err="1">
                          <a:effectLst/>
                        </a:rPr>
                        <a:t>vignetting</a:t>
                      </a:r>
                      <a:r>
                        <a:rPr lang="en-US" sz="1600" u="none" strike="noStrike" dirty="0">
                          <a:effectLst/>
                        </a:rPr>
                        <a:t> function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63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point spread function (E,</a:t>
                      </a:r>
                      <a:r>
                        <a:rPr lang="el-GR" sz="1600" u="none" strike="noStrike" dirty="0">
                          <a:effectLst/>
                        </a:rPr>
                        <a:t>φ)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mirror quality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40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field of view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focal length, detector geometry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50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boresight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alignment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5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filter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absorption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transmission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filter thickness, pinhole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503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SDD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charge release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edge </a:t>
                      </a:r>
                      <a:r>
                        <a:rPr lang="en-US" altLang="zh-CN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effect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the lost of the part of one event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50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low energy threshold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effectLst/>
                        </a:rPr>
                        <a:t>　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50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quantum efficiency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effectLst/>
                        </a:rPr>
                        <a:t>　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50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energy resolution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effectLst/>
                        </a:rPr>
                        <a:t>　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50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charge </a:t>
                      </a:r>
                      <a:r>
                        <a:rPr lang="en-US" altLang="zh-CN" sz="1600" u="none" strike="noStrike" dirty="0">
                          <a:effectLst/>
                        </a:rPr>
                        <a:t>drifting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Timing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u="none" strike="noStrike" dirty="0">
                          <a:effectLst/>
                        </a:rPr>
                        <a:t>drift time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50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time</a:t>
                      </a:r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resolution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50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time</a:t>
                      </a:r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stability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0563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charge readout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readout noise/amplitude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nonlinearity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95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fir</a:t>
                      </a:r>
                      <a:r>
                        <a:rPr lang="en-US" altLang="zh-CN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ware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Control and signal processing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 exchange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depending</a:t>
                      </a:r>
                      <a:r>
                        <a:rPr lang="en-US" altLang="zh-CN" sz="1600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 different x-ray sources</a:t>
                      </a:r>
                      <a:r>
                        <a:rPr lang="zh-CN" altLang="en-U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　　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950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background</a:t>
                      </a:r>
                      <a:r>
                        <a:rPr 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evaluation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0DF381FB-189F-4221-9713-EFD7B3BF6157}"/>
              </a:ext>
            </a:extLst>
          </p:cNvPr>
          <p:cNvSpPr/>
          <p:nvPr/>
        </p:nvSpPr>
        <p:spPr>
          <a:xfrm>
            <a:off x="233772" y="802156"/>
            <a:ext cx="5862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Calibration requirement for SFA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805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FD913D-615B-4288-88E2-D65977714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3. Calibration plans for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eXTP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-SFA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DE81B9-A4DE-4DEF-8985-ABD0A22D2F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23</a:t>
            </a:fld>
            <a:endParaRPr lang="en-US" altLang="zh-CN" dirty="0"/>
          </a:p>
        </p:txBody>
      </p:sp>
      <p:graphicFrame>
        <p:nvGraphicFramePr>
          <p:cNvPr id="5" name="内容占位符 3">
            <a:extLst>
              <a:ext uri="{FF2B5EF4-FFF2-40B4-BE49-F238E27FC236}">
                <a16:creationId xmlns:a16="http://schemas.microsoft.com/office/drawing/2014/main" id="{5E2AD139-E4F0-4C6B-9618-9619F72012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5754423"/>
              </p:ext>
            </p:extLst>
          </p:nvPr>
        </p:nvGraphicFramePr>
        <p:xfrm>
          <a:off x="200025" y="717858"/>
          <a:ext cx="11791950" cy="6046577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385554">
                  <a:extLst>
                    <a:ext uri="{9D8B030D-6E8A-4147-A177-3AD203B41FA5}">
                      <a16:colId xmlns:a16="http://schemas.microsoft.com/office/drawing/2014/main" val="3050850530"/>
                    </a:ext>
                  </a:extLst>
                </a:gridCol>
                <a:gridCol w="1926814">
                  <a:extLst>
                    <a:ext uri="{9D8B030D-6E8A-4147-A177-3AD203B41FA5}">
                      <a16:colId xmlns:a16="http://schemas.microsoft.com/office/drawing/2014/main" val="405155188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59239976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4094655018"/>
                    </a:ext>
                  </a:extLst>
                </a:gridCol>
                <a:gridCol w="2286894">
                  <a:extLst>
                    <a:ext uri="{9D8B030D-6E8A-4147-A177-3AD203B41FA5}">
                      <a16:colId xmlns:a16="http://schemas.microsoft.com/office/drawing/2014/main" val="2434815005"/>
                    </a:ext>
                  </a:extLst>
                </a:gridCol>
              </a:tblGrid>
              <a:tr h="201495"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Content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Detailed Content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Device and Facility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Calibration item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Error and difference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/>
                </a:tc>
                <a:extLst>
                  <a:ext uri="{0D108BD9-81ED-4DB2-BD59-A6C34878D82A}">
                    <a16:rowId xmlns:a16="http://schemas.microsoft.com/office/drawing/2014/main" val="838243416"/>
                  </a:ext>
                </a:extLst>
              </a:tr>
              <a:tr h="1670713"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EA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EA vs off-axis angle</a:t>
                      </a:r>
                    </a:p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EA vs Energy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Multi-target X-ray source, The 100XF, Standard SDD detector, </a:t>
                      </a:r>
                      <a:r>
                        <a:rPr lang="en-US" sz="1200" kern="100" dirty="0">
                          <a:effectLst/>
                        </a:rPr>
                        <a:t>CXC</a:t>
                      </a:r>
                      <a:r>
                        <a:rPr lang="en-US" altLang="zh-CN" sz="1200" kern="100" dirty="0">
                          <a:effectLst/>
                        </a:rPr>
                        <a:t>, Monochromator, Whole support structure, Double wheel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Scanning </a:t>
                      </a:r>
                      <a:r>
                        <a:rPr lang="zh-CN" altLang="zh-CN" sz="1200" kern="100" dirty="0">
                          <a:effectLst/>
                        </a:rPr>
                        <a:t>±</a:t>
                      </a:r>
                      <a:r>
                        <a:rPr lang="en-US" altLang="zh-CN" sz="1200" kern="100" dirty="0">
                          <a:effectLst/>
                        </a:rPr>
                        <a:t>7</a:t>
                      </a:r>
                      <a:r>
                        <a:rPr lang="zh-CN" altLang="zh-CN" sz="1200" kern="100" dirty="0">
                          <a:effectLst/>
                        </a:rPr>
                        <a:t>′</a:t>
                      </a:r>
                      <a:r>
                        <a:rPr lang="en-US" altLang="zh-CN" sz="1200" kern="100" dirty="0">
                          <a:effectLst/>
                        </a:rPr>
                        <a:t> with step 1</a:t>
                      </a:r>
                      <a:r>
                        <a:rPr lang="zh-CN" altLang="zh-CN" sz="1200" kern="100" dirty="0">
                          <a:effectLst/>
                        </a:rPr>
                        <a:t>′，</a:t>
                      </a:r>
                      <a:r>
                        <a:rPr lang="en-US" altLang="zh-CN" sz="1200" kern="100" dirty="0">
                          <a:effectLst/>
                        </a:rPr>
                        <a:t>forming 15</a:t>
                      </a:r>
                      <a:r>
                        <a:rPr lang="zh-CN" altLang="zh-CN" sz="1200" kern="100" dirty="0">
                          <a:effectLst/>
                        </a:rPr>
                        <a:t>×</a:t>
                      </a:r>
                      <a:r>
                        <a:rPr lang="en-US" altLang="zh-CN" sz="1200" kern="100" dirty="0">
                          <a:effectLst/>
                        </a:rPr>
                        <a:t>15array</a:t>
                      </a:r>
                      <a:r>
                        <a:rPr lang="zh-CN" altLang="zh-CN" sz="1200" kern="100" dirty="0">
                          <a:effectLst/>
                        </a:rPr>
                        <a:t>；</a:t>
                      </a:r>
                    </a:p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With the following energy</a:t>
                      </a:r>
                      <a:r>
                        <a:rPr lang="zh-CN" altLang="zh-CN" sz="1200" kern="100" dirty="0">
                          <a:effectLst/>
                        </a:rPr>
                        <a:t>：</a:t>
                      </a:r>
                    </a:p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C-K</a:t>
                      </a:r>
                      <a:r>
                        <a:rPr lang="zh-CN" altLang="zh-CN" sz="1200" kern="100" dirty="0">
                          <a:effectLst/>
                        </a:rPr>
                        <a:t>（</a:t>
                      </a:r>
                      <a:r>
                        <a:rPr lang="en-US" altLang="zh-CN" sz="1200" kern="100" dirty="0">
                          <a:effectLst/>
                        </a:rPr>
                        <a:t>0.28keV</a:t>
                      </a:r>
                      <a:r>
                        <a:rPr lang="zh-CN" alt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Cu-L</a:t>
                      </a:r>
                      <a:r>
                        <a:rPr lang="zh-CN" altLang="zh-CN" sz="1200" kern="100" dirty="0">
                          <a:effectLst/>
                        </a:rPr>
                        <a:t>（</a:t>
                      </a:r>
                      <a:r>
                        <a:rPr lang="en-US" altLang="zh-CN" sz="1200" kern="100" dirty="0">
                          <a:effectLst/>
                        </a:rPr>
                        <a:t>0.93keV</a:t>
                      </a:r>
                      <a:r>
                        <a:rPr lang="zh-CN" alt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Mg-K</a:t>
                      </a:r>
                      <a:r>
                        <a:rPr lang="zh-CN" altLang="zh-CN" sz="1200" kern="100" dirty="0">
                          <a:effectLst/>
                        </a:rPr>
                        <a:t>（</a:t>
                      </a:r>
                      <a:r>
                        <a:rPr lang="en-US" altLang="zh-CN" sz="1200" kern="100" dirty="0">
                          <a:effectLst/>
                        </a:rPr>
                        <a:t>1.25keV</a:t>
                      </a:r>
                      <a:r>
                        <a:rPr lang="zh-CN" alt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Al-K</a:t>
                      </a:r>
                      <a:r>
                        <a:rPr lang="zh-CN" altLang="zh-CN" sz="1200" kern="100" dirty="0">
                          <a:effectLst/>
                        </a:rPr>
                        <a:t>（</a:t>
                      </a:r>
                      <a:r>
                        <a:rPr lang="en-US" altLang="zh-CN" sz="1200" kern="100" dirty="0">
                          <a:effectLst/>
                        </a:rPr>
                        <a:t>1.49keV</a:t>
                      </a:r>
                      <a:r>
                        <a:rPr lang="zh-CN" alt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Mo-L</a:t>
                      </a:r>
                      <a:r>
                        <a:rPr lang="zh-CN" altLang="zh-CN" sz="1200" kern="100" dirty="0">
                          <a:effectLst/>
                        </a:rPr>
                        <a:t>（</a:t>
                      </a:r>
                      <a:r>
                        <a:rPr lang="en-US" altLang="zh-CN" sz="1200" kern="100" dirty="0">
                          <a:effectLst/>
                        </a:rPr>
                        <a:t>2.29keV</a:t>
                      </a:r>
                      <a:r>
                        <a:rPr lang="zh-CN" altLang="zh-CN" sz="1200" kern="100" dirty="0">
                          <a:effectLst/>
                        </a:rPr>
                        <a:t>）；</a:t>
                      </a:r>
                      <a:r>
                        <a:rPr lang="en-US" altLang="zh-CN" sz="1200" kern="100" dirty="0">
                          <a:effectLst/>
                        </a:rPr>
                        <a:t>Ag-L</a:t>
                      </a:r>
                      <a:r>
                        <a:rPr lang="zh-CN" altLang="zh-CN" sz="1200" kern="100" dirty="0">
                          <a:effectLst/>
                        </a:rPr>
                        <a:t>（</a:t>
                      </a:r>
                      <a:r>
                        <a:rPr lang="en-US" altLang="zh-CN" sz="1200" kern="100" dirty="0">
                          <a:effectLst/>
                        </a:rPr>
                        <a:t>2.98keV</a:t>
                      </a:r>
                      <a:r>
                        <a:rPr lang="zh-CN" alt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altLang="zh-CN" sz="1200" kern="100" dirty="0" err="1">
                          <a:effectLst/>
                        </a:rPr>
                        <a:t>Ti</a:t>
                      </a:r>
                      <a:r>
                        <a:rPr lang="en-US" altLang="zh-CN" sz="1200" kern="100" dirty="0">
                          <a:effectLst/>
                        </a:rPr>
                        <a:t>-K</a:t>
                      </a:r>
                      <a:r>
                        <a:rPr lang="zh-CN" altLang="zh-CN" sz="1200" kern="100" dirty="0">
                          <a:effectLst/>
                        </a:rPr>
                        <a:t>（</a:t>
                      </a:r>
                      <a:r>
                        <a:rPr lang="en-US" altLang="zh-CN" sz="1200" kern="100" dirty="0">
                          <a:effectLst/>
                        </a:rPr>
                        <a:t>4.51keV</a:t>
                      </a:r>
                      <a:r>
                        <a:rPr lang="zh-CN" alt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Cr-K</a:t>
                      </a:r>
                      <a:r>
                        <a:rPr lang="zh-CN" altLang="zh-CN" sz="1200" kern="100" dirty="0">
                          <a:effectLst/>
                        </a:rPr>
                        <a:t>（</a:t>
                      </a:r>
                      <a:r>
                        <a:rPr lang="en-US" altLang="zh-CN" sz="1200" kern="100" dirty="0">
                          <a:effectLst/>
                        </a:rPr>
                        <a:t>5.45keV</a:t>
                      </a:r>
                      <a:r>
                        <a:rPr lang="zh-CN" alt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Fe-K</a:t>
                      </a:r>
                      <a:r>
                        <a:rPr lang="zh-CN" altLang="zh-CN" sz="1200" kern="100" dirty="0">
                          <a:effectLst/>
                        </a:rPr>
                        <a:t>（</a:t>
                      </a:r>
                      <a:r>
                        <a:rPr lang="en-US" altLang="zh-CN" sz="1200" kern="100" dirty="0">
                          <a:effectLst/>
                        </a:rPr>
                        <a:t>6.4keV</a:t>
                      </a:r>
                      <a:r>
                        <a:rPr lang="zh-CN" alt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Cu-K</a:t>
                      </a:r>
                      <a:r>
                        <a:rPr lang="zh-CN" altLang="zh-CN" sz="1200" kern="100" dirty="0">
                          <a:effectLst/>
                        </a:rPr>
                        <a:t>（</a:t>
                      </a:r>
                      <a:r>
                        <a:rPr lang="en-US" altLang="zh-CN" sz="1200" kern="100" dirty="0">
                          <a:effectLst/>
                        </a:rPr>
                        <a:t>8.04keV</a:t>
                      </a:r>
                      <a:r>
                        <a:rPr lang="zh-CN" alt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Ge-K</a:t>
                      </a:r>
                      <a:r>
                        <a:rPr lang="zh-CN" altLang="zh-CN" sz="1200" kern="100" dirty="0">
                          <a:effectLst/>
                        </a:rPr>
                        <a:t>α（</a:t>
                      </a:r>
                      <a:r>
                        <a:rPr lang="en-US" altLang="zh-CN" sz="1200" kern="100" dirty="0">
                          <a:effectLst/>
                        </a:rPr>
                        <a:t>9.89keV</a:t>
                      </a:r>
                      <a:r>
                        <a:rPr lang="zh-CN" alt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11keV</a:t>
                      </a:r>
                      <a:r>
                        <a:rPr lang="zh-CN" altLang="zh-CN" sz="1200" kern="100" dirty="0">
                          <a:effectLst/>
                        </a:rPr>
                        <a:t>（</a:t>
                      </a:r>
                      <a:r>
                        <a:rPr lang="en-US" altLang="zh-CN" sz="1200" kern="100" dirty="0">
                          <a:effectLst/>
                        </a:rPr>
                        <a:t>Ge-K</a:t>
                      </a:r>
                      <a:r>
                        <a:rPr lang="zh-CN" altLang="zh-CN" sz="1200" kern="100" dirty="0">
                          <a:effectLst/>
                        </a:rPr>
                        <a:t>β）</a:t>
                      </a:r>
                      <a:endParaRPr lang="zh-CN" alt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On-axis is </a:t>
                      </a:r>
                      <a:r>
                        <a:rPr lang="en-US" sz="1200" kern="100" dirty="0">
                          <a:effectLst/>
                        </a:rPr>
                        <a:t>10%</a:t>
                      </a:r>
                      <a:r>
                        <a:rPr lang="zh-CN" sz="1200" kern="100" dirty="0">
                          <a:effectLst/>
                        </a:rPr>
                        <a:t>，</a:t>
                      </a:r>
                      <a:r>
                        <a:rPr lang="en-US" altLang="zh-CN" sz="1200" kern="100" dirty="0">
                          <a:effectLst/>
                        </a:rPr>
                        <a:t>goal is </a:t>
                      </a:r>
                      <a:r>
                        <a:rPr lang="en-US" sz="1200" kern="100" dirty="0">
                          <a:effectLst/>
                        </a:rPr>
                        <a:t>5%</a:t>
                      </a:r>
                      <a:r>
                        <a:rPr lang="zh-CN" sz="1200" kern="100" dirty="0">
                          <a:effectLst/>
                        </a:rPr>
                        <a:t>。</a:t>
                      </a:r>
                      <a:endParaRPr lang="en-US" altLang="zh-CN" sz="1200" kern="100" dirty="0">
                        <a:effectLst/>
                      </a:endParaRPr>
                    </a:p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Off-axis is </a:t>
                      </a:r>
                      <a:r>
                        <a:rPr lang="en-US" sz="1200" kern="100" dirty="0">
                          <a:effectLst/>
                        </a:rPr>
                        <a:t>15%</a:t>
                      </a:r>
                      <a:r>
                        <a:rPr lang="zh-CN" sz="1200" kern="100" dirty="0">
                          <a:effectLst/>
                        </a:rPr>
                        <a:t>，</a:t>
                      </a:r>
                      <a:r>
                        <a:rPr lang="en-US" altLang="zh-CN" sz="1200" kern="100" dirty="0">
                          <a:effectLst/>
                        </a:rPr>
                        <a:t>goal is </a:t>
                      </a:r>
                      <a:r>
                        <a:rPr lang="en-US" sz="1200" kern="100" dirty="0">
                          <a:effectLst/>
                        </a:rPr>
                        <a:t>10%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extLst>
                  <a:ext uri="{0D108BD9-81ED-4DB2-BD59-A6C34878D82A}">
                    <a16:rowId xmlns:a16="http://schemas.microsoft.com/office/drawing/2014/main" val="2093298750"/>
                  </a:ext>
                </a:extLst>
              </a:tr>
              <a:tr h="1584176"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PSF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PSF vs off-axis angle</a:t>
                      </a:r>
                    </a:p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PSF vs Energy</a:t>
                      </a:r>
                      <a:endParaRPr lang="zh-CN" altLang="zh-CN" sz="1200" kern="100" dirty="0">
                        <a:effectLst/>
                      </a:endParaRPr>
                    </a:p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HPD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W90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tc>
                  <a:txBody>
                    <a:bodyPr/>
                    <a:lstStyle/>
                    <a:p>
                      <a:pPr marL="0" marR="0" lvl="0" indent="12700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effectLst/>
                        </a:rPr>
                        <a:t>Multi-target X-ray source, The 100XF, CXC, Monochromator, Whole support structure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Scanning </a:t>
                      </a:r>
                      <a:r>
                        <a:rPr lang="zh-CN" sz="1200" kern="100" dirty="0">
                          <a:effectLst/>
                        </a:rPr>
                        <a:t>±</a:t>
                      </a:r>
                      <a:r>
                        <a:rPr lang="en-US" sz="1200" kern="100" dirty="0">
                          <a:effectLst/>
                        </a:rPr>
                        <a:t>7</a:t>
                      </a:r>
                      <a:r>
                        <a:rPr lang="zh-CN" sz="1200" kern="100" dirty="0">
                          <a:effectLst/>
                        </a:rPr>
                        <a:t>′</a:t>
                      </a:r>
                      <a:r>
                        <a:rPr lang="en-US" altLang="zh-CN" sz="1200" kern="100" dirty="0">
                          <a:effectLst/>
                        </a:rPr>
                        <a:t> with step </a:t>
                      </a:r>
                      <a:r>
                        <a:rPr lang="en-US" sz="1200" kern="100" dirty="0">
                          <a:effectLst/>
                        </a:rPr>
                        <a:t>1</a:t>
                      </a:r>
                      <a:r>
                        <a:rPr lang="zh-CN" sz="1200" kern="100" dirty="0">
                          <a:effectLst/>
                        </a:rPr>
                        <a:t>′，</a:t>
                      </a:r>
                      <a:r>
                        <a:rPr lang="en-US" altLang="zh-CN" sz="1200" kern="100" dirty="0">
                          <a:effectLst/>
                        </a:rPr>
                        <a:t>forming </a:t>
                      </a:r>
                      <a:r>
                        <a:rPr lang="en-US" sz="1200" kern="100" dirty="0">
                          <a:effectLst/>
                        </a:rPr>
                        <a:t>15</a:t>
                      </a:r>
                      <a:r>
                        <a:rPr lang="zh-CN" sz="1200" kern="100" dirty="0">
                          <a:effectLst/>
                        </a:rPr>
                        <a:t>×</a:t>
                      </a:r>
                      <a:r>
                        <a:rPr lang="en-US" sz="1200" kern="100" dirty="0">
                          <a:effectLst/>
                        </a:rPr>
                        <a:t>15</a:t>
                      </a:r>
                      <a:r>
                        <a:rPr lang="en-US" altLang="zh-CN" sz="1200" kern="100" dirty="0">
                          <a:effectLst/>
                        </a:rPr>
                        <a:t>array</a:t>
                      </a:r>
                      <a:r>
                        <a:rPr lang="zh-CN" sz="1200" kern="100" dirty="0">
                          <a:effectLst/>
                        </a:rPr>
                        <a:t>；</a:t>
                      </a:r>
                    </a:p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With the following energy</a:t>
                      </a:r>
                      <a:r>
                        <a:rPr lang="zh-CN" sz="1200" kern="100" dirty="0">
                          <a:effectLst/>
                        </a:rPr>
                        <a:t>：</a:t>
                      </a:r>
                    </a:p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C-K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0.28keV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Cu-L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0.93keV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Mg-K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1.25keV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Al-K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1.49keV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Mo-L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2.29keV</a:t>
                      </a:r>
                      <a:r>
                        <a:rPr lang="zh-CN" sz="1200" kern="100" dirty="0">
                          <a:effectLst/>
                        </a:rPr>
                        <a:t>）；</a:t>
                      </a:r>
                      <a:r>
                        <a:rPr lang="en-US" sz="1200" kern="100" dirty="0">
                          <a:effectLst/>
                        </a:rPr>
                        <a:t>Ag-L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2.98keV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 err="1">
                          <a:effectLst/>
                        </a:rPr>
                        <a:t>Ti</a:t>
                      </a:r>
                      <a:r>
                        <a:rPr lang="en-US" sz="1200" kern="100" dirty="0">
                          <a:effectLst/>
                        </a:rPr>
                        <a:t>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4.51keV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Cr-K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5.45keV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Fe-K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6.4keV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Cu-K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8.04keV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Ge-K</a:t>
                      </a:r>
                      <a:r>
                        <a:rPr lang="zh-CN" sz="1200" kern="100" dirty="0">
                          <a:effectLst/>
                        </a:rPr>
                        <a:t>α（</a:t>
                      </a:r>
                      <a:r>
                        <a:rPr lang="en-US" sz="1200" kern="100" dirty="0">
                          <a:effectLst/>
                        </a:rPr>
                        <a:t>9.89keV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11keV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Ge-K</a:t>
                      </a:r>
                      <a:r>
                        <a:rPr lang="zh-CN" sz="1200" kern="100" dirty="0">
                          <a:effectLst/>
                        </a:rPr>
                        <a:t>β）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Low flux is needed, without pile-up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extLst>
                  <a:ext uri="{0D108BD9-81ED-4DB2-BD59-A6C34878D82A}">
                    <a16:rowId xmlns:a16="http://schemas.microsoft.com/office/drawing/2014/main" val="3507752495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FOV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The mirror shells</a:t>
                      </a:r>
                      <a:endParaRPr lang="zh-CN" sz="1200" kern="100" dirty="0">
                        <a:effectLst/>
                      </a:endParaRPr>
                    </a:p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The deformation</a:t>
                      </a:r>
                      <a:endParaRPr lang="zh-CN" sz="1200" kern="100" dirty="0">
                        <a:effectLst/>
                      </a:endParaRPr>
                    </a:p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The Electron Divertor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tc>
                  <a:txBody>
                    <a:bodyPr/>
                    <a:lstStyle/>
                    <a:p>
                      <a:pPr marL="0" marR="0" lvl="0" indent="12700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effectLst/>
                        </a:rPr>
                        <a:t>Multi-target X-ray source, The 100XF, CXC, Whole support structure</a:t>
                      </a:r>
                      <a:endParaRPr lang="zh-CN" alt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Confirm the FOV through the 50% photons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Among the calibration of PSF, the FOV can be obtained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extLst>
                  <a:ext uri="{0D108BD9-81ED-4DB2-BD59-A6C34878D82A}">
                    <a16:rowId xmlns:a16="http://schemas.microsoft.com/office/drawing/2014/main" val="3316335517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Axis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The angle between the Axis of MM and mounting surface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Cubic mirror, focometer, Monochromator, Whole support structure.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With Al-K and Cu-K, the Axis can be measured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The Axis difference is less than</a:t>
                      </a:r>
                      <a:r>
                        <a:rPr lang="en-US" sz="1200" kern="100" dirty="0">
                          <a:effectLst/>
                        </a:rPr>
                        <a:t>1</a:t>
                      </a:r>
                      <a:r>
                        <a:rPr lang="zh-CN" sz="1200" kern="100" dirty="0">
                          <a:effectLst/>
                        </a:rPr>
                        <a:t>′，</a:t>
                      </a:r>
                      <a:r>
                        <a:rPr lang="en-US" altLang="zh-CN" sz="1200" kern="100" dirty="0">
                          <a:effectLst/>
                        </a:rPr>
                        <a:t>the accuracy of calibration is better than </a:t>
                      </a:r>
                      <a:r>
                        <a:rPr lang="en-US" sz="1200" kern="100" dirty="0">
                          <a:effectLst/>
                        </a:rPr>
                        <a:t>6</a:t>
                      </a:r>
                      <a:r>
                        <a:rPr lang="zh-CN" sz="1200" kern="100" dirty="0">
                          <a:effectLst/>
                        </a:rPr>
                        <a:t>″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extLst>
                  <a:ext uri="{0D108BD9-81ED-4DB2-BD59-A6C34878D82A}">
                    <a16:rowId xmlns:a16="http://schemas.microsoft.com/office/drawing/2014/main" val="1309865605"/>
                  </a:ext>
                </a:extLst>
              </a:tr>
              <a:tr h="645977"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Focal length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Focal length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focometer, Multi-target X-ray source, </a:t>
                      </a:r>
                      <a:r>
                        <a:rPr lang="en-US" sz="1200" kern="100" dirty="0">
                          <a:effectLst/>
                        </a:rPr>
                        <a:t>CXC</a:t>
                      </a:r>
                      <a:r>
                        <a:rPr lang="en-US" altLang="zh-CN" sz="1200" kern="100" dirty="0">
                          <a:effectLst/>
                        </a:rPr>
                        <a:t>, 100XF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With Al-K and Cu-K, the focal length should be measured</a:t>
                      </a:r>
                      <a:endParaRPr lang="zh-CN" alt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Less than 1mm</a:t>
                      </a:r>
                      <a:r>
                        <a:rPr lang="zh-CN" sz="1200" kern="100" dirty="0">
                          <a:effectLst/>
                        </a:rPr>
                        <a:t>，</a:t>
                      </a:r>
                      <a:r>
                        <a:rPr lang="en-US" altLang="zh-CN" sz="1200" kern="100" dirty="0">
                          <a:effectLst/>
                        </a:rPr>
                        <a:t>the accuracy of calibration is </a:t>
                      </a:r>
                      <a:r>
                        <a:rPr lang="en-US" sz="1200" kern="100" dirty="0">
                          <a:effectLst/>
                        </a:rPr>
                        <a:t>0.1mm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 anchor="ctr"/>
                </a:tc>
                <a:extLst>
                  <a:ext uri="{0D108BD9-81ED-4DB2-BD59-A6C34878D82A}">
                    <a16:rowId xmlns:a16="http://schemas.microsoft.com/office/drawing/2014/main" val="4175720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4705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FD913D-615B-4288-88E2-D65977714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3. Calibration plans for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eXTP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-SFA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DE81B9-A4DE-4DEF-8985-ABD0A22D2F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24</a:t>
            </a:fld>
            <a:endParaRPr lang="en-US" altLang="zh-CN" dirty="0"/>
          </a:p>
        </p:txBody>
      </p:sp>
      <p:graphicFrame>
        <p:nvGraphicFramePr>
          <p:cNvPr id="5" name="内容占位符 3">
            <a:extLst>
              <a:ext uri="{FF2B5EF4-FFF2-40B4-BE49-F238E27FC236}">
                <a16:creationId xmlns:a16="http://schemas.microsoft.com/office/drawing/2014/main" id="{FAE6E542-3ABA-4F90-A696-F09DDCF240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2941699"/>
              </p:ext>
            </p:extLst>
          </p:nvPr>
        </p:nvGraphicFramePr>
        <p:xfrm>
          <a:off x="176212" y="764704"/>
          <a:ext cx="11839575" cy="6021959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295401">
                  <a:extLst>
                    <a:ext uri="{9D8B030D-6E8A-4147-A177-3AD203B41FA5}">
                      <a16:colId xmlns:a16="http://schemas.microsoft.com/office/drawing/2014/main" val="2170851048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1003110538"/>
                    </a:ext>
                  </a:extLst>
                </a:gridCol>
                <a:gridCol w="1847850">
                  <a:extLst>
                    <a:ext uri="{9D8B030D-6E8A-4147-A177-3AD203B41FA5}">
                      <a16:colId xmlns:a16="http://schemas.microsoft.com/office/drawing/2014/main" val="1056172568"/>
                    </a:ext>
                  </a:extLst>
                </a:gridCol>
                <a:gridCol w="4605337">
                  <a:extLst>
                    <a:ext uri="{9D8B030D-6E8A-4147-A177-3AD203B41FA5}">
                      <a16:colId xmlns:a16="http://schemas.microsoft.com/office/drawing/2014/main" val="123125097"/>
                    </a:ext>
                  </a:extLst>
                </a:gridCol>
                <a:gridCol w="2147887">
                  <a:extLst>
                    <a:ext uri="{9D8B030D-6E8A-4147-A177-3AD203B41FA5}">
                      <a16:colId xmlns:a16="http://schemas.microsoft.com/office/drawing/2014/main" val="2357267954"/>
                    </a:ext>
                  </a:extLst>
                </a:gridCol>
              </a:tblGrid>
              <a:tr h="202404"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Content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Detailed Content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Device and Facility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Calibration item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Error and difference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5813" marR="55813" marT="0" marB="0"/>
                </a:tc>
                <a:extLst>
                  <a:ext uri="{0D108BD9-81ED-4DB2-BD59-A6C34878D82A}">
                    <a16:rowId xmlns:a16="http://schemas.microsoft.com/office/drawing/2014/main" val="1465972546"/>
                  </a:ext>
                </a:extLst>
              </a:tr>
              <a:tr h="1484210">
                <a:tc>
                  <a:txBody>
                    <a:bodyPr/>
                    <a:lstStyle/>
                    <a:p>
                      <a:pPr indent="127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QE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QE vs Energy</a:t>
                      </a:r>
                    </a:p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altLang="zh-CN" sz="1200" kern="100" dirty="0">
                        <a:effectLst/>
                      </a:endParaRPr>
                    </a:p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Filters</a:t>
                      </a: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marL="0" marR="0" lvl="0" indent="127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effectLst/>
                        </a:rPr>
                        <a:t>Multi-target X-ray source, The 100XF, Standard SDD detector, CXC, Monochromator, Whole support structure, Double wheel</a:t>
                      </a: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The energies are</a:t>
                      </a:r>
                      <a:r>
                        <a:rPr lang="zh-CN" sz="1200" kern="100" dirty="0">
                          <a:effectLst/>
                        </a:rPr>
                        <a:t>：</a:t>
                      </a:r>
                    </a:p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C-K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0.28keV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Cu-L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0.93keV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Mg-K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1.25keV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Al-K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1.49keV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Ag-L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2.98keV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 err="1">
                          <a:effectLst/>
                        </a:rPr>
                        <a:t>Ti</a:t>
                      </a:r>
                      <a:r>
                        <a:rPr lang="en-US" sz="1200" kern="100" dirty="0">
                          <a:effectLst/>
                        </a:rPr>
                        <a:t>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4.51keV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Cr-K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5.45keV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Fe-K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6.4keV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Cu-K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8.04keV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Ge-K</a:t>
                      </a:r>
                      <a:r>
                        <a:rPr lang="zh-CN" sz="1200" kern="100" dirty="0">
                          <a:effectLst/>
                        </a:rPr>
                        <a:t>α（</a:t>
                      </a:r>
                      <a:r>
                        <a:rPr lang="en-US" sz="1200" kern="100" dirty="0">
                          <a:effectLst/>
                        </a:rPr>
                        <a:t>9.89keV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11keV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Ge-K</a:t>
                      </a:r>
                      <a:r>
                        <a:rPr lang="zh-CN" sz="1200" kern="100" dirty="0">
                          <a:effectLst/>
                        </a:rPr>
                        <a:t>β）</a:t>
                      </a:r>
                    </a:p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For absorption edge</a:t>
                      </a:r>
                      <a:r>
                        <a:rPr lang="zh-CN" sz="1200" kern="100" dirty="0">
                          <a:effectLst/>
                        </a:rPr>
                        <a:t>：</a:t>
                      </a:r>
                      <a:r>
                        <a:rPr lang="en-US" sz="1200" kern="100" dirty="0">
                          <a:effectLst/>
                        </a:rPr>
                        <a:t>N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0.41keV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O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0.54keV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Al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1.56keV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Si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1.84keV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Required </a:t>
                      </a:r>
                      <a:r>
                        <a:rPr lang="en-US" sz="1200" kern="100" dirty="0">
                          <a:effectLst/>
                        </a:rPr>
                        <a:t>10%</a:t>
                      </a:r>
                      <a:r>
                        <a:rPr lang="zh-CN" sz="1200" kern="100" dirty="0">
                          <a:effectLst/>
                        </a:rPr>
                        <a:t>，</a:t>
                      </a:r>
                      <a:r>
                        <a:rPr lang="en-US" altLang="zh-CN" sz="1200" kern="100" dirty="0">
                          <a:effectLst/>
                        </a:rPr>
                        <a:t>goal </a:t>
                      </a:r>
                      <a:r>
                        <a:rPr lang="en-US" sz="1200" kern="100" dirty="0">
                          <a:effectLst/>
                        </a:rPr>
                        <a:t>5%;</a:t>
                      </a:r>
                      <a:endParaRPr lang="zh-CN" sz="1200" kern="100" dirty="0">
                        <a:effectLst/>
                      </a:endParaRPr>
                    </a:p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For one absorption edge, 5 points are needed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extLst>
                  <a:ext uri="{0D108BD9-81ED-4DB2-BD59-A6C34878D82A}">
                    <a16:rowId xmlns:a16="http://schemas.microsoft.com/office/drawing/2014/main" val="819977760"/>
                  </a:ext>
                </a:extLst>
              </a:tr>
              <a:tr h="1024383">
                <a:tc>
                  <a:txBody>
                    <a:bodyPr/>
                    <a:lstStyle/>
                    <a:p>
                      <a:pPr indent="127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FWHM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FWHM vs Energy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Multi-target X-ray source, The 8XF and 100XF, Monochromator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The energies are</a:t>
                      </a:r>
                      <a:r>
                        <a:rPr lang="zh-CN" altLang="zh-CN" sz="1200" kern="100" dirty="0">
                          <a:effectLst/>
                        </a:rPr>
                        <a:t>：</a:t>
                      </a:r>
                    </a:p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C-K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0.28keV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Cu-L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0.93keV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Mg-K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1.25keV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Al-K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1.49keV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Ag-L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2.98keV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 err="1">
                          <a:effectLst/>
                        </a:rPr>
                        <a:t>Ti</a:t>
                      </a:r>
                      <a:r>
                        <a:rPr lang="en-US" sz="1200" kern="100" dirty="0">
                          <a:effectLst/>
                        </a:rPr>
                        <a:t>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4.51keV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endParaRPr lang="zh-CN" sz="1200" kern="100" dirty="0">
                        <a:effectLst/>
                      </a:endParaRPr>
                    </a:p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Cr-K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5.45keV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Fe-K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6.4keV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Cu-K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8.04keV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Ge-K</a:t>
                      </a:r>
                      <a:r>
                        <a:rPr lang="zh-CN" sz="1200" kern="100" dirty="0">
                          <a:effectLst/>
                        </a:rPr>
                        <a:t>α（</a:t>
                      </a:r>
                      <a:r>
                        <a:rPr lang="en-US" sz="1200" kern="100" dirty="0">
                          <a:effectLst/>
                        </a:rPr>
                        <a:t>9.89keV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11keV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Ge-K</a:t>
                      </a:r>
                      <a:r>
                        <a:rPr lang="zh-CN" sz="1200" kern="100" dirty="0">
                          <a:effectLst/>
                        </a:rPr>
                        <a:t>β）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Better than Fano limit well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extLst>
                  <a:ext uri="{0D108BD9-81ED-4DB2-BD59-A6C34878D82A}">
                    <a16:rowId xmlns:a16="http://schemas.microsoft.com/office/drawing/2014/main" val="1959940825"/>
                  </a:ext>
                </a:extLst>
              </a:tr>
              <a:tr h="1173421">
                <a:tc>
                  <a:txBody>
                    <a:bodyPr/>
                    <a:lstStyle/>
                    <a:p>
                      <a:pPr indent="127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Signal Amplitude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Energy-Channel</a:t>
                      </a:r>
                    </a:p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Temperature dependence at </a:t>
                      </a:r>
                    </a:p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-30℃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-10℃</a:t>
                      </a:r>
                      <a:r>
                        <a:rPr lang="en-US" altLang="zh-CN" sz="1200" kern="100" dirty="0">
                          <a:effectLst/>
                        </a:rPr>
                        <a:t>, +</a:t>
                      </a:r>
                      <a:r>
                        <a:rPr lang="en-US" sz="1200" kern="100" dirty="0">
                          <a:effectLst/>
                        </a:rPr>
                        <a:t>10℃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Multi-target X-ray source, The 8XF and 100XF, Monochromator</a:t>
                      </a:r>
                      <a:endParaRPr lang="zh-CN" alt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The energies are</a:t>
                      </a:r>
                      <a:r>
                        <a:rPr lang="zh-CN" altLang="zh-CN" sz="1200" kern="100" dirty="0">
                          <a:effectLst/>
                        </a:rPr>
                        <a:t>：</a:t>
                      </a:r>
                    </a:p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C-K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0.28keV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Cu-L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0.93keV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Mg-K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1.25keV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Al-K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1.49keV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Ag-L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2.98keV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 err="1">
                          <a:effectLst/>
                        </a:rPr>
                        <a:t>Ti</a:t>
                      </a:r>
                      <a:r>
                        <a:rPr lang="en-US" sz="1200" kern="100" dirty="0">
                          <a:effectLst/>
                        </a:rPr>
                        <a:t>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4.51keV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Cr-K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5.45keV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Fe-K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6.4keV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Cu-K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8.04keV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Ge-K</a:t>
                      </a:r>
                      <a:r>
                        <a:rPr lang="zh-CN" sz="1200" kern="100" dirty="0">
                          <a:effectLst/>
                        </a:rPr>
                        <a:t>α（</a:t>
                      </a:r>
                      <a:r>
                        <a:rPr lang="en-US" sz="1200" kern="100" dirty="0">
                          <a:effectLst/>
                        </a:rPr>
                        <a:t>9.89keV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11keV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Ge-K</a:t>
                      </a:r>
                      <a:r>
                        <a:rPr lang="zh-CN" sz="1200" kern="100" dirty="0">
                          <a:effectLst/>
                        </a:rPr>
                        <a:t>β）</a:t>
                      </a:r>
                    </a:p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Temperature</a:t>
                      </a:r>
                      <a:r>
                        <a:rPr lang="zh-CN" sz="1200" kern="100" dirty="0">
                          <a:effectLst/>
                        </a:rPr>
                        <a:t>：</a:t>
                      </a:r>
                      <a:r>
                        <a:rPr lang="en-US" sz="1200" kern="100" dirty="0">
                          <a:effectLst/>
                        </a:rPr>
                        <a:t>-30</a:t>
                      </a:r>
                      <a:r>
                        <a:rPr lang="zh-CN" sz="1200" kern="100" dirty="0">
                          <a:effectLst/>
                        </a:rPr>
                        <a:t>℃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-10</a:t>
                      </a:r>
                      <a:r>
                        <a:rPr lang="zh-CN" sz="1200" kern="100" dirty="0">
                          <a:effectLst/>
                        </a:rPr>
                        <a:t>℃</a:t>
                      </a:r>
                      <a:r>
                        <a:rPr lang="en-US" altLang="zh-CN" sz="1200" kern="100" dirty="0">
                          <a:effectLst/>
                        </a:rPr>
                        <a:t>, +1</a:t>
                      </a:r>
                      <a:r>
                        <a:rPr lang="en-US" sz="1200" kern="100" dirty="0">
                          <a:effectLst/>
                        </a:rPr>
                        <a:t>0</a:t>
                      </a:r>
                      <a:r>
                        <a:rPr lang="zh-CN" sz="1200" kern="100" dirty="0">
                          <a:effectLst/>
                        </a:rPr>
                        <a:t>℃。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Better than </a:t>
                      </a:r>
                      <a:r>
                        <a:rPr lang="en-US" sz="1200" kern="100" dirty="0">
                          <a:effectLst/>
                        </a:rPr>
                        <a:t>1%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TBC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extLst>
                  <a:ext uri="{0D108BD9-81ED-4DB2-BD59-A6C34878D82A}">
                    <a16:rowId xmlns:a16="http://schemas.microsoft.com/office/drawing/2014/main" val="1412260343"/>
                  </a:ext>
                </a:extLst>
              </a:tr>
              <a:tr h="1024383">
                <a:tc>
                  <a:txBody>
                    <a:bodyPr/>
                    <a:lstStyle/>
                    <a:p>
                      <a:pPr indent="127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Readout Noise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Peaking time, readout speed ..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Multi-target X-ray source, The 8XF and 100XF, Monochromator</a:t>
                      </a:r>
                      <a:endParaRPr lang="zh-CN" alt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The energies are</a:t>
                      </a:r>
                      <a:r>
                        <a:rPr lang="zh-CN" altLang="zh-CN" sz="1200" kern="100" dirty="0">
                          <a:effectLst/>
                        </a:rPr>
                        <a:t>：</a:t>
                      </a:r>
                    </a:p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C-K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0.28keV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Cu-L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0.93keV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Mg-K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1.25keV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Al-K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1.49keV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Ag-L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2.98keV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 err="1">
                          <a:effectLst/>
                        </a:rPr>
                        <a:t>Ti</a:t>
                      </a:r>
                      <a:r>
                        <a:rPr lang="en-US" sz="1200" kern="100" dirty="0">
                          <a:effectLst/>
                        </a:rPr>
                        <a:t>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4.51keV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endParaRPr lang="zh-CN" sz="1200" kern="100" dirty="0">
                        <a:effectLst/>
                      </a:endParaRPr>
                    </a:p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Cr-K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5.45keV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Fe-K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6.4keV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Cu-K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8.04keV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Ge-K</a:t>
                      </a:r>
                      <a:r>
                        <a:rPr lang="zh-CN" sz="1200" kern="100" dirty="0">
                          <a:effectLst/>
                        </a:rPr>
                        <a:t>α（</a:t>
                      </a:r>
                      <a:r>
                        <a:rPr lang="en-US" sz="1200" kern="100" dirty="0">
                          <a:effectLst/>
                        </a:rPr>
                        <a:t>9.89keV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11keV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Ge-K</a:t>
                      </a:r>
                      <a:r>
                        <a:rPr lang="zh-CN" sz="1200" kern="100" dirty="0">
                          <a:effectLst/>
                        </a:rPr>
                        <a:t>β）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extLst>
                  <a:ext uri="{0D108BD9-81ED-4DB2-BD59-A6C34878D82A}">
                    <a16:rowId xmlns:a16="http://schemas.microsoft.com/office/drawing/2014/main" val="4000686639"/>
                  </a:ext>
                </a:extLst>
              </a:tr>
              <a:tr h="742105">
                <a:tc>
                  <a:txBody>
                    <a:bodyPr/>
                    <a:lstStyle/>
                    <a:p>
                      <a:pPr indent="127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Threshold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The detected limit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Multi-target X-ray source, The 8XF and 100XF, Monochromator</a:t>
                      </a:r>
                      <a:endParaRPr lang="zh-CN" alt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Only with </a:t>
                      </a:r>
                      <a:r>
                        <a:rPr lang="en-US" sz="1200" kern="100" dirty="0">
                          <a:effectLst/>
                        </a:rPr>
                        <a:t>C-K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0.28keV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checking the every performance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extLst>
                  <a:ext uri="{0D108BD9-81ED-4DB2-BD59-A6C34878D82A}">
                    <a16:rowId xmlns:a16="http://schemas.microsoft.com/office/drawing/2014/main" val="2765637260"/>
                  </a:ext>
                </a:extLst>
              </a:tr>
              <a:tr h="371053">
                <a:tc>
                  <a:txBody>
                    <a:bodyPr/>
                    <a:lstStyle/>
                    <a:p>
                      <a:pPr indent="1270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 err="1">
                          <a:effectLst/>
                        </a:rPr>
                        <a:t>Pipeup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Vs the flux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Multi-target X-ray source, The 8XF 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</a:rPr>
                        <a:t>The energies are </a:t>
                      </a:r>
                      <a:r>
                        <a:rPr lang="en-US" sz="1200" kern="100" dirty="0">
                          <a:effectLst/>
                        </a:rPr>
                        <a:t>Al-K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1.49keV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r>
                        <a:rPr lang="en-US" altLang="zh-CN" sz="1200" kern="100" dirty="0">
                          <a:effectLst/>
                        </a:rPr>
                        <a:t>, </a:t>
                      </a:r>
                      <a:r>
                        <a:rPr lang="en-US" sz="1200" kern="100" dirty="0">
                          <a:effectLst/>
                        </a:rPr>
                        <a:t>Cu-K</a:t>
                      </a:r>
                      <a:r>
                        <a:rPr lang="zh-CN" sz="1200" kern="100" dirty="0">
                          <a:effectLst/>
                        </a:rPr>
                        <a:t>（</a:t>
                      </a:r>
                      <a:r>
                        <a:rPr lang="en-US" sz="1200" kern="100" dirty="0">
                          <a:effectLst/>
                        </a:rPr>
                        <a:t>8.04keV</a:t>
                      </a:r>
                      <a:r>
                        <a:rPr lang="zh-CN" sz="1200" kern="100" dirty="0">
                          <a:effectLst/>
                        </a:rPr>
                        <a:t>）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TBC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1975" marR="41975" marT="0" marB="0" anchor="ctr"/>
                </a:tc>
                <a:extLst>
                  <a:ext uri="{0D108BD9-81ED-4DB2-BD59-A6C34878D82A}">
                    <a16:rowId xmlns:a16="http://schemas.microsoft.com/office/drawing/2014/main" val="3580619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0022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FD913D-615B-4288-88E2-D65977714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3. Calibration plans for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eXTP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-SFA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DE81B9-A4DE-4DEF-8985-ABD0A22D2F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25</a:t>
            </a:fld>
            <a:endParaRPr lang="en-US" altLang="zh-CN" dirty="0"/>
          </a:p>
        </p:txBody>
      </p:sp>
      <p:graphicFrame>
        <p:nvGraphicFramePr>
          <p:cNvPr id="5" name="内容占位符 3">
            <a:extLst>
              <a:ext uri="{FF2B5EF4-FFF2-40B4-BE49-F238E27FC236}">
                <a16:creationId xmlns:a16="http://schemas.microsoft.com/office/drawing/2014/main" id="{17D9029D-7065-49A2-9D5A-C7104E5C5A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6714700"/>
              </p:ext>
            </p:extLst>
          </p:nvPr>
        </p:nvGraphicFramePr>
        <p:xfrm>
          <a:off x="273050" y="692696"/>
          <a:ext cx="11645900" cy="615672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315575">
                  <a:extLst>
                    <a:ext uri="{9D8B030D-6E8A-4147-A177-3AD203B41FA5}">
                      <a16:colId xmlns:a16="http://schemas.microsoft.com/office/drawing/2014/main" val="297033042"/>
                    </a:ext>
                  </a:extLst>
                </a:gridCol>
                <a:gridCol w="2995207">
                  <a:extLst>
                    <a:ext uri="{9D8B030D-6E8A-4147-A177-3AD203B41FA5}">
                      <a16:colId xmlns:a16="http://schemas.microsoft.com/office/drawing/2014/main" val="943091469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865061973"/>
                    </a:ext>
                  </a:extLst>
                </a:gridCol>
                <a:gridCol w="1314177">
                  <a:extLst>
                    <a:ext uri="{9D8B030D-6E8A-4147-A177-3AD203B41FA5}">
                      <a16:colId xmlns:a16="http://schemas.microsoft.com/office/drawing/2014/main" val="2134301293"/>
                    </a:ext>
                  </a:extLst>
                </a:gridCol>
                <a:gridCol w="2060501">
                  <a:extLst>
                    <a:ext uri="{9D8B030D-6E8A-4147-A177-3AD203B41FA5}">
                      <a16:colId xmlns:a16="http://schemas.microsoft.com/office/drawing/2014/main" val="2599626064"/>
                    </a:ext>
                  </a:extLst>
                </a:gridCol>
              </a:tblGrid>
              <a:tr h="406336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Content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Detailed Content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Device and Facility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Instrument level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Importance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6078285"/>
                  </a:ext>
                </a:extLst>
              </a:tr>
              <a:tr h="1286317">
                <a:tc>
                  <a:txBody>
                    <a:bodyPr/>
                    <a:lstStyle/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EA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 err="1">
                          <a:effectLst/>
                        </a:rPr>
                        <a:t>Vignetting</a:t>
                      </a:r>
                      <a:r>
                        <a:rPr lang="en-US" altLang="zh-CN" sz="1600" kern="100" dirty="0">
                          <a:effectLst/>
                        </a:rPr>
                        <a:t> function</a:t>
                      </a:r>
                      <a:endParaRPr lang="zh-CN" sz="1600" kern="100" dirty="0">
                        <a:effectLst/>
                      </a:endParaRPr>
                    </a:p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EA vs energy</a:t>
                      </a:r>
                      <a:endParaRPr lang="zh-CN" sz="1600" kern="100" dirty="0">
                        <a:effectLst/>
                      </a:endParaRPr>
                    </a:p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Filter transmission</a:t>
                      </a:r>
                      <a:endParaRPr lang="zh-CN" sz="1600" kern="100" dirty="0">
                        <a:effectLst/>
                      </a:endParaRPr>
                    </a:p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QE of SDDs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Ground</a:t>
                      </a:r>
                      <a:r>
                        <a:rPr lang="zh-CN" altLang="en-US" sz="1600" kern="100" dirty="0">
                          <a:effectLst/>
                        </a:rPr>
                        <a:t>：</a:t>
                      </a:r>
                      <a:r>
                        <a:rPr lang="en-US" altLang="zh-CN" sz="1600" kern="100" dirty="0">
                          <a:effectLst/>
                        </a:rPr>
                        <a:t>Multi-target source, 100XF, Standard </a:t>
                      </a:r>
                      <a:r>
                        <a:rPr lang="en-US" sz="1600" kern="100" dirty="0">
                          <a:effectLst/>
                        </a:rPr>
                        <a:t>SDD</a:t>
                      </a:r>
                      <a:r>
                        <a:rPr lang="en-US" altLang="zh-CN" sz="1600" kern="100" dirty="0">
                          <a:effectLst/>
                        </a:rPr>
                        <a:t>, </a:t>
                      </a:r>
                      <a:r>
                        <a:rPr lang="en-US" sz="1600" kern="100" dirty="0">
                          <a:effectLst/>
                        </a:rPr>
                        <a:t>CXC</a:t>
                      </a:r>
                      <a:r>
                        <a:rPr lang="en-US" altLang="zh-CN" sz="1600" kern="100" dirty="0">
                          <a:effectLst/>
                        </a:rPr>
                        <a:t>, Monochromator, Whole structure, Double wheel</a:t>
                      </a:r>
                    </a:p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In-orbit</a:t>
                      </a:r>
                      <a:r>
                        <a:rPr lang="zh-CN" altLang="en-US" sz="1600" kern="100" dirty="0">
                          <a:effectLst/>
                        </a:rPr>
                        <a:t>：</a:t>
                      </a:r>
                      <a:r>
                        <a:rPr lang="en-US" altLang="zh-CN" sz="1600" kern="100" dirty="0">
                          <a:effectLst/>
                        </a:rPr>
                        <a:t>Pointing observation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MM</a:t>
                      </a:r>
                    </a:p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Detector</a:t>
                      </a:r>
                    </a:p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Telescope</a:t>
                      </a:r>
                    </a:p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In-orbit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Core requirement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4410984"/>
                  </a:ext>
                </a:extLst>
              </a:tr>
              <a:tr h="951665">
                <a:tc>
                  <a:txBody>
                    <a:bodyPr/>
                    <a:lstStyle/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PSF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PSF</a:t>
                      </a:r>
                      <a:r>
                        <a:rPr lang="en-US" altLang="zh-CN" sz="1600" kern="100" dirty="0">
                          <a:effectLst/>
                        </a:rPr>
                        <a:t> vs off-axis angle</a:t>
                      </a:r>
                      <a:endParaRPr lang="zh-CN" sz="1600" kern="100" dirty="0">
                        <a:effectLst/>
                      </a:endParaRPr>
                    </a:p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PSF</a:t>
                      </a:r>
                      <a:r>
                        <a:rPr lang="en-US" altLang="zh-CN" sz="1600" kern="100" dirty="0">
                          <a:effectLst/>
                        </a:rPr>
                        <a:t> vs energy</a:t>
                      </a:r>
                      <a:endParaRPr lang="zh-CN" sz="1600" kern="100" dirty="0">
                        <a:effectLst/>
                      </a:endParaRPr>
                    </a:p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HPD</a:t>
                      </a:r>
                      <a:r>
                        <a:rPr lang="en-US" altLang="zh-CN" sz="1600" kern="100" dirty="0">
                          <a:effectLst/>
                        </a:rPr>
                        <a:t>, </a:t>
                      </a:r>
                      <a:r>
                        <a:rPr lang="en-US" sz="1600" kern="100" dirty="0">
                          <a:effectLst/>
                        </a:rPr>
                        <a:t>W90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Ground</a:t>
                      </a:r>
                      <a:r>
                        <a:rPr lang="zh-CN" altLang="en-US" sz="1600" kern="100" dirty="0">
                          <a:effectLst/>
                        </a:rPr>
                        <a:t>：</a:t>
                      </a:r>
                      <a:r>
                        <a:rPr lang="en-US" altLang="zh-CN" sz="1600" kern="100" dirty="0">
                          <a:effectLst/>
                        </a:rPr>
                        <a:t>Multi-target source, </a:t>
                      </a:r>
                      <a:r>
                        <a:rPr lang="en-US" sz="1600" kern="100" dirty="0">
                          <a:effectLst/>
                        </a:rPr>
                        <a:t>CXC</a:t>
                      </a:r>
                      <a:r>
                        <a:rPr lang="en-US" altLang="zh-CN" sz="1600" kern="100" dirty="0">
                          <a:effectLst/>
                        </a:rPr>
                        <a:t>, 100XF, Whole structure</a:t>
                      </a:r>
                    </a:p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In-orbit</a:t>
                      </a:r>
                      <a:r>
                        <a:rPr lang="zh-CN" altLang="en-US" sz="1600" kern="100" dirty="0">
                          <a:effectLst/>
                        </a:rPr>
                        <a:t>：</a:t>
                      </a:r>
                      <a:r>
                        <a:rPr lang="en-US" altLang="zh-CN" sz="1600" kern="100" dirty="0">
                          <a:effectLst/>
                        </a:rPr>
                        <a:t>small sky survey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MM</a:t>
                      </a:r>
                      <a:endParaRPr lang="zh-CN" sz="1600" kern="100" dirty="0">
                        <a:effectLst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Telescope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Core requirement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1997883"/>
                  </a:ext>
                </a:extLst>
              </a:tr>
              <a:tr h="951665">
                <a:tc rowSpan="2">
                  <a:txBody>
                    <a:bodyPr/>
                    <a:lstStyle/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RMF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FWHM vs Energy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Ground</a:t>
                      </a:r>
                      <a:r>
                        <a:rPr lang="zh-CN" altLang="en-US" sz="1600" kern="100" dirty="0">
                          <a:effectLst/>
                        </a:rPr>
                        <a:t>：</a:t>
                      </a:r>
                      <a:r>
                        <a:rPr lang="en-US" altLang="zh-CN" sz="1600" kern="100" dirty="0">
                          <a:effectLst/>
                        </a:rPr>
                        <a:t>Multi-target source, Standard </a:t>
                      </a:r>
                      <a:r>
                        <a:rPr lang="en-US" sz="1600" kern="100" dirty="0">
                          <a:effectLst/>
                        </a:rPr>
                        <a:t>SDD</a:t>
                      </a:r>
                      <a:r>
                        <a:rPr lang="en-US" altLang="zh-CN" sz="1600" kern="100" dirty="0">
                          <a:effectLst/>
                        </a:rPr>
                        <a:t>, </a:t>
                      </a:r>
                      <a:r>
                        <a:rPr lang="en-US" sz="1600" kern="100" dirty="0">
                          <a:effectLst/>
                        </a:rPr>
                        <a:t>CXC</a:t>
                      </a:r>
                      <a:r>
                        <a:rPr lang="en-US" altLang="zh-CN" sz="1600" kern="100" dirty="0">
                          <a:effectLst/>
                        </a:rPr>
                        <a:t>, 8XF, 100XF</a:t>
                      </a:r>
                    </a:p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In-orbit</a:t>
                      </a:r>
                      <a:r>
                        <a:rPr lang="zh-CN" altLang="en-US" sz="1600" kern="100" dirty="0">
                          <a:effectLst/>
                        </a:rPr>
                        <a:t>：</a:t>
                      </a:r>
                      <a:r>
                        <a:rPr lang="en-US" altLang="zh-CN" sz="1600" kern="100" dirty="0">
                          <a:effectLst/>
                        </a:rPr>
                        <a:t>Pointing observation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Detector</a:t>
                      </a:r>
                      <a:endParaRPr lang="zh-CN" sz="1600" kern="100" dirty="0">
                        <a:effectLst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Telescope</a:t>
                      </a:r>
                      <a:endParaRPr lang="zh-CN" sz="1600" kern="100" dirty="0">
                        <a:effectLst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In-orbit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Core requirement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19712340"/>
                  </a:ext>
                </a:extLst>
              </a:tr>
              <a:tr h="95166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Signal Amplitude vs energy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Detector</a:t>
                      </a:r>
                      <a:endParaRPr lang="zh-CN" altLang="zh-CN" sz="1600" kern="100" dirty="0">
                        <a:effectLst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Telescope</a:t>
                      </a:r>
                      <a:endParaRPr lang="zh-CN" altLang="zh-CN" sz="1600" kern="100" dirty="0">
                        <a:effectLst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In-orbit</a:t>
                      </a:r>
                      <a:endParaRPr lang="zh-CN" alt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Core requirement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078908"/>
                  </a:ext>
                </a:extLst>
              </a:tr>
              <a:tr h="617014">
                <a:tc>
                  <a:txBody>
                    <a:bodyPr/>
                    <a:lstStyle/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AXIS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The difference between MM AXIS and the mounting surface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Cubic mirror, Focometer, </a:t>
                      </a:r>
                      <a:r>
                        <a:rPr lang="en-US" sz="1600" kern="100" dirty="0">
                          <a:effectLst/>
                        </a:rPr>
                        <a:t>CXC</a:t>
                      </a:r>
                      <a:r>
                        <a:rPr lang="en-US" altLang="zh-CN" sz="1600" kern="100" dirty="0">
                          <a:effectLst/>
                        </a:rPr>
                        <a:t>, Multi-target source, 100XF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MM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Important requirement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60173801"/>
                  </a:ext>
                </a:extLst>
              </a:tr>
              <a:tr h="617014">
                <a:tc>
                  <a:txBody>
                    <a:bodyPr/>
                    <a:lstStyle/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Focal length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Focal length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Focometer, Multi-target source, </a:t>
                      </a:r>
                      <a:r>
                        <a:rPr lang="en-US" sz="1600" kern="100" dirty="0">
                          <a:effectLst/>
                        </a:rPr>
                        <a:t>CXC</a:t>
                      </a:r>
                      <a:r>
                        <a:rPr lang="en-US" altLang="zh-CN" sz="1600" kern="100" dirty="0">
                          <a:effectLst/>
                        </a:rPr>
                        <a:t>, 100XF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MM</a:t>
                      </a:r>
                      <a:endParaRPr 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Important requirement</a:t>
                      </a:r>
                      <a:endParaRPr lang="zh-CN" altLang="zh-CN" sz="16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44391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3572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FD913D-615B-4288-88E2-D65977714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DE81B9-A4DE-4DEF-8985-ABD0A22D2F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26</a:t>
            </a:fld>
            <a:endParaRPr lang="en-US" altLang="zh-CN" dirty="0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CA84370C-6E80-4769-956F-2BB513C23724}"/>
              </a:ext>
            </a:extLst>
          </p:cNvPr>
          <p:cNvSpPr txBox="1">
            <a:spLocks/>
          </p:cNvSpPr>
          <p:nvPr/>
        </p:nvSpPr>
        <p:spPr bwMode="auto">
          <a:xfrm>
            <a:off x="4572000" y="6508751"/>
            <a:ext cx="2844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4810B87-4E97-431E-BE67-D88FFA23024F}" type="slidenum">
              <a:rPr lang="en-US" altLang="zh-CN" smtClean="0"/>
              <a:pPr/>
              <a:t>26</a:t>
            </a:fld>
            <a:endParaRPr lang="en-US" altLang="zh-CN" dirty="0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BB557C47-25F9-4AD7-8695-5841AA8BEC9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55440" y="1052736"/>
            <a:ext cx="10722352" cy="322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25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100XF in IHEP completed the test and calibration of EP efficiently!</a:t>
            </a:r>
          </a:p>
          <a:p>
            <a:pPr>
              <a:lnSpc>
                <a:spcPct val="25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experience of the past 5 years makes the calibration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eXTP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-SFA confidently!</a:t>
            </a:r>
          </a:p>
          <a:p>
            <a:pPr>
              <a:lnSpc>
                <a:spcPct val="25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Expecting a powerful X-ray timing instrument 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SFA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in the next 5 years!</a:t>
            </a:r>
          </a:p>
          <a:p>
            <a:pPr>
              <a:lnSpc>
                <a:spcPct val="25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Hoping X-ray ground calibration collaboration in the 100XF.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2E877C8-41C5-4CDD-89ED-FC0488E671BA}"/>
              </a:ext>
            </a:extLst>
          </p:cNvPr>
          <p:cNvSpPr txBox="1"/>
          <p:nvPr/>
        </p:nvSpPr>
        <p:spPr>
          <a:xfrm>
            <a:off x="4367808" y="4989346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err="1"/>
              <a:t>Yusa</a:t>
            </a:r>
            <a:r>
              <a:rPr lang="en-US" altLang="zh-CN" sz="2400" i="1" dirty="0"/>
              <a:t> Wang, IHEP, CAS</a:t>
            </a:r>
          </a:p>
          <a:p>
            <a:r>
              <a:rPr lang="en-US" altLang="zh-CN" sz="2400" i="1" dirty="0">
                <a:hlinkClick r:id="rId2"/>
              </a:rPr>
              <a:t>wangyusa@ihep.ac.cn</a:t>
            </a:r>
            <a:endParaRPr lang="en-US" altLang="zh-CN" sz="2400" i="1" dirty="0"/>
          </a:p>
          <a:p>
            <a:endParaRPr lang="zh-CN" alt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890879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27</a:t>
            </a:fld>
            <a:endParaRPr lang="en-US" altLang="zh-CN" dirty="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6AF79BC8-A9B1-49FB-ADB9-E14BBE809BAA}"/>
              </a:ext>
            </a:extLst>
          </p:cNvPr>
          <p:cNvSpPr txBox="1">
            <a:spLocks/>
          </p:cNvSpPr>
          <p:nvPr/>
        </p:nvSpPr>
        <p:spPr bwMode="white">
          <a:xfrm>
            <a:off x="1474788" y="908720"/>
            <a:ext cx="3097212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4400" kern="0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Thank you!</a:t>
            </a:r>
            <a:endParaRPr lang="zh-CN" altLang="en-US" sz="4400" kern="0" dirty="0">
              <a:solidFill>
                <a:schemeClr val="accent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8045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9086D6-8C59-4826-90BA-FD8E1E49F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1. Introduction to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IHEP 100XF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57B924-5B64-4A8D-B1D0-1B5E63E0D6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3</a:t>
            </a:fld>
            <a:endParaRPr lang="en-US" altLang="zh-CN" dirty="0"/>
          </a:p>
        </p:txBody>
      </p:sp>
      <p:pic>
        <p:nvPicPr>
          <p:cNvPr id="26" name="Picture 2" descr="E:\Application\KeyShot\KeyShot 4\KeyShot 4\Renderings\HXMT-TB.42.jpg">
            <a:extLst>
              <a:ext uri="{FF2B5EF4-FFF2-40B4-BE49-F238E27FC236}">
                <a16:creationId xmlns:a16="http://schemas.microsoft.com/office/drawing/2014/main" id="{05A9F738-353F-4434-B9AB-BFC99886C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980728"/>
            <a:ext cx="7707420" cy="543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7">
            <a:extLst>
              <a:ext uri="{FF2B5EF4-FFF2-40B4-BE49-F238E27FC236}">
                <a16:creationId xmlns:a16="http://schemas.microsoft.com/office/drawing/2014/main" id="{EDF06692-6240-466A-ACB5-A5DA581A634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54624" y="4212384"/>
            <a:ext cx="511256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Long tube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φ0.6×</a:t>
            </a:r>
            <a:r>
              <a:rPr lang="en-US" altLang="zh-C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>
              <a:spcBef>
                <a:spcPct val="2000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Big Chamber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φ3.4×8m</a:t>
            </a:r>
          </a:p>
          <a:p>
            <a:pPr>
              <a:spcBef>
                <a:spcPct val="2000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5×10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</a:p>
          <a:p>
            <a:pPr>
              <a:spcBef>
                <a:spcPct val="20000"/>
              </a:spcBef>
            </a:pPr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Parallelism</a:t>
            </a:r>
            <a:r>
              <a:rPr lang="zh-CN" altLang="en-US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＜</a:t>
            </a:r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12′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Movable devices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3″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3μm</a:t>
            </a:r>
          </a:p>
          <a:p>
            <a:pPr>
              <a:spcBef>
                <a:spcPct val="2000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Multi-target X-ray source, CCM, Modulated X-ray source, Polarized X-ray source</a:t>
            </a:r>
            <a:endParaRPr lang="zh-CN" altLang="en-US" sz="2000" dirty="0">
              <a:latin typeface="黑体" pitchFamily="2" charset="-122"/>
            </a:endParaRPr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id="{8F2C3E4A-826D-4D68-A5BE-994381794F4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183883" y="1037781"/>
            <a:ext cx="492036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biggest X-ray test facility in China</a:t>
            </a: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Calibrated the EP FXT and WXT well</a:t>
            </a:r>
            <a:endParaRPr lang="zh-CN" altLang="en-US" sz="20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2265C90A-1AF0-4AA4-90B8-C44D33CD9EA7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1020713" y="1649014"/>
            <a:ext cx="229162" cy="4069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B7EEAF13-25FA-4505-9A11-E195BB92CF9F}"/>
              </a:ext>
            </a:extLst>
          </p:cNvPr>
          <p:cNvCxnSpPr>
            <a:cxnSpLocks/>
          </p:cNvCxnSpPr>
          <p:nvPr/>
        </p:nvCxnSpPr>
        <p:spPr>
          <a:xfrm flipH="1" flipV="1">
            <a:off x="2128057" y="2181308"/>
            <a:ext cx="338092" cy="11344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E3C66C48-1901-4581-9B19-94204D11F6EB}"/>
              </a:ext>
            </a:extLst>
          </p:cNvPr>
          <p:cNvCxnSpPr>
            <a:cxnSpLocks/>
          </p:cNvCxnSpPr>
          <p:nvPr/>
        </p:nvCxnSpPr>
        <p:spPr>
          <a:xfrm flipV="1">
            <a:off x="2685773" y="2823865"/>
            <a:ext cx="278486" cy="4415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96258CCF-D4CB-4FB6-82E6-75A6C21B2BCE}"/>
              </a:ext>
            </a:extLst>
          </p:cNvPr>
          <p:cNvCxnSpPr>
            <a:cxnSpLocks/>
          </p:cNvCxnSpPr>
          <p:nvPr/>
        </p:nvCxnSpPr>
        <p:spPr>
          <a:xfrm>
            <a:off x="2964259" y="3673836"/>
            <a:ext cx="2214726" cy="5785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D90C0138-B9A7-4B09-AE40-35D607B93E30}"/>
              </a:ext>
            </a:extLst>
          </p:cNvPr>
          <p:cNvCxnSpPr/>
          <p:nvPr/>
        </p:nvCxnSpPr>
        <p:spPr>
          <a:xfrm flipH="1">
            <a:off x="6528393" y="3923727"/>
            <a:ext cx="576064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7">
            <a:extLst>
              <a:ext uri="{FF2B5EF4-FFF2-40B4-BE49-F238E27FC236}">
                <a16:creationId xmlns:a16="http://schemas.microsoft.com/office/drawing/2014/main" id="{417C6F40-E7D4-4918-96F6-C6662BAAD2F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87224" y="2055950"/>
            <a:ext cx="1066977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X-ray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sources</a:t>
            </a:r>
          </a:p>
        </p:txBody>
      </p:sp>
      <p:sp>
        <p:nvSpPr>
          <p:cNvPr id="39" name="Text Box 7">
            <a:extLst>
              <a:ext uri="{FF2B5EF4-FFF2-40B4-BE49-F238E27FC236}">
                <a16:creationId xmlns:a16="http://schemas.microsoft.com/office/drawing/2014/main" id="{D3B8BA61-7754-4CD2-B42B-1A76F069CC4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127448" y="3322479"/>
            <a:ext cx="17374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Pump stations</a:t>
            </a:r>
          </a:p>
        </p:txBody>
      </p:sp>
      <p:sp>
        <p:nvSpPr>
          <p:cNvPr id="40" name="Text Box 7">
            <a:extLst>
              <a:ext uri="{FF2B5EF4-FFF2-40B4-BE49-F238E27FC236}">
                <a16:creationId xmlns:a16="http://schemas.microsoft.com/office/drawing/2014/main" id="{663FC5D1-7D3E-40E5-A316-C5CCE4308A7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456040" y="3485580"/>
            <a:ext cx="15436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Big Chamber</a:t>
            </a: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B4C43369-9989-4EBD-9E63-F5092C9523C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516" y="980728"/>
            <a:ext cx="3981822" cy="543533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342371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3A04B-27C4-4E69-AEF1-A4FF35219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1. Introduction to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IHEP 100XF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63D2DDA-C42A-498C-9AA5-99EF4340C6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4</a:t>
            </a:fld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840B46C-F869-4CE4-AB09-229F5FB00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44" y="3835784"/>
            <a:ext cx="3548624" cy="249968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AEFAF1-20DF-4B1A-B61B-DE1C87EBAC01}"/>
              </a:ext>
            </a:extLst>
          </p:cNvPr>
          <p:cNvSpPr txBox="1"/>
          <p:nvPr/>
        </p:nvSpPr>
        <p:spPr>
          <a:xfrm>
            <a:off x="549996" y="3911343"/>
            <a:ext cx="3029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rgbClr val="FFFFFF"/>
                </a:solidFill>
              </a:rPr>
              <a:t>Inside the big vacuum chamber</a:t>
            </a:r>
            <a:endParaRPr lang="zh-CN" altLang="en-US" sz="1600" i="1" dirty="0">
              <a:solidFill>
                <a:srgbClr val="FFFFFF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60D1A3E-546E-45CF-999B-934D66B08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44" y="1027917"/>
            <a:ext cx="3597959" cy="2479532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89CDD8D1-D79A-4397-B8D8-B8ACD7F4D861}"/>
              </a:ext>
            </a:extLst>
          </p:cNvPr>
          <p:cNvSpPr txBox="1"/>
          <p:nvPr/>
        </p:nvSpPr>
        <p:spPr>
          <a:xfrm>
            <a:off x="1752615" y="3161042"/>
            <a:ext cx="2601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rgbClr val="FFFFFF"/>
                </a:solidFill>
              </a:rPr>
              <a:t>The100m</a:t>
            </a:r>
            <a:r>
              <a:rPr lang="zh-CN" altLang="en-US" sz="1600" i="1" dirty="0">
                <a:solidFill>
                  <a:srgbClr val="FFFFFF"/>
                </a:solidFill>
              </a:rPr>
              <a:t> </a:t>
            </a:r>
            <a:r>
              <a:rPr lang="en-US" altLang="zh-CN" sz="1600" i="1" dirty="0">
                <a:solidFill>
                  <a:srgbClr val="FFFFFF"/>
                </a:solidFill>
              </a:rPr>
              <a:t>vacuum tube</a:t>
            </a:r>
            <a:endParaRPr lang="zh-CN" altLang="en-US" sz="1600" i="1" dirty="0">
              <a:solidFill>
                <a:srgbClr val="FFFFFF"/>
              </a:solidFill>
            </a:endParaRPr>
          </a:p>
        </p:txBody>
      </p:sp>
      <p:pic>
        <p:nvPicPr>
          <p:cNvPr id="10" name="Picture 5" descr="E:\20140321HXMT条保项目\新增设备\管道及真空系统实施\20160121正式验收\中国科学院高能物理研究所电子档文件\验收提交照片\3. 大真空罐进场及安装\20150914_103601.jpg">
            <a:extLst>
              <a:ext uri="{FF2B5EF4-FFF2-40B4-BE49-F238E27FC236}">
                <a16:creationId xmlns:a16="http://schemas.microsoft.com/office/drawing/2014/main" id="{E5D525A6-304B-405D-AFF7-0C1D083F0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/>
          <a:stretch/>
        </p:blipFill>
        <p:spPr bwMode="auto">
          <a:xfrm>
            <a:off x="4371154" y="983989"/>
            <a:ext cx="3995376" cy="2515607"/>
          </a:xfrm>
          <a:prstGeom prst="rect">
            <a:avLst/>
          </a:prstGeom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536D617B-DE09-491B-91C8-A941570E2082}"/>
              </a:ext>
            </a:extLst>
          </p:cNvPr>
          <p:cNvSpPr txBox="1"/>
          <p:nvPr/>
        </p:nvSpPr>
        <p:spPr>
          <a:xfrm>
            <a:off x="4405401" y="3148211"/>
            <a:ext cx="2500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rgbClr val="FFFFFF"/>
                </a:solidFill>
              </a:rPr>
              <a:t>The big vacuum chamber</a:t>
            </a:r>
            <a:endParaRPr lang="zh-CN" altLang="en-US" sz="1600" i="1" dirty="0">
              <a:solidFill>
                <a:srgbClr val="FFFFFF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27B3AAF-A1EA-4B75-8F53-E9B1FA185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502" y="3830054"/>
            <a:ext cx="2511298" cy="247542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C176BB97-0E6A-4BED-B326-F73FD49E6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903" y="3830054"/>
            <a:ext cx="2500617" cy="246101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7">
            <a:extLst>
              <a:ext uri="{FF2B5EF4-FFF2-40B4-BE49-F238E27FC236}">
                <a16:creationId xmlns:a16="http://schemas.microsoft.com/office/drawing/2014/main" id="{C13C317E-B872-440B-A59D-DEFECFDDD4E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680581" y="1134916"/>
            <a:ext cx="324806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 whole long tube without joint</a:t>
            </a: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With vibration insulator</a:t>
            </a: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Contamination control</a:t>
            </a: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Laser Alignment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3FA65D5D-BBA8-4764-A223-DE90AED1317E}"/>
              </a:ext>
            </a:extLst>
          </p:cNvPr>
          <p:cNvSpPr txBox="1"/>
          <p:nvPr/>
        </p:nvSpPr>
        <p:spPr>
          <a:xfrm>
            <a:off x="5087888" y="3914775"/>
            <a:ext cx="1195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rgbClr val="FFFFFF"/>
                </a:solidFill>
              </a:rPr>
              <a:t>Alignment</a:t>
            </a:r>
            <a:endParaRPr lang="zh-CN" altLang="en-US" sz="16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44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9086D6-8C59-4826-90BA-FD8E1E49F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1. Introduction to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IHEP 100XF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57B924-5B64-4A8D-B1D0-1B5E63E0D6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5</a:t>
            </a:fld>
            <a:endParaRPr lang="en-US" altLang="zh-CN" dirty="0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C745B408-0790-4A42-AED5-90D912C5E20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35360" y="1196752"/>
            <a:ext cx="102971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   The vibration was measured, the designed should consider it. The several stages can meet the requirement of different focal length X-ray optics, from 0.1-5.25m.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8FD6D06F-5B51-4182-82A1-5CEFA7B1538B}"/>
              </a:ext>
            </a:extLst>
          </p:cNvPr>
          <p:cNvSpPr txBox="1"/>
          <p:nvPr/>
        </p:nvSpPr>
        <p:spPr>
          <a:xfrm>
            <a:off x="7824192" y="5661248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rgbClr val="7030A0"/>
                </a:solidFill>
              </a:rPr>
              <a:t>3 3-D stages for precise control</a:t>
            </a:r>
            <a:endParaRPr lang="zh-CN" altLang="en-US" sz="1600" i="1" dirty="0">
              <a:solidFill>
                <a:srgbClr val="7030A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B436BC8-1766-4E20-B680-DC247C88F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139" y="2177343"/>
            <a:ext cx="6051960" cy="34005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1D0855F-E1C4-46FD-96B0-C92C9F6D3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8" y="2256421"/>
            <a:ext cx="5469492" cy="3404000"/>
          </a:xfrm>
          <a:prstGeom prst="rect">
            <a:avLst/>
          </a:prstGeom>
        </p:spPr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93F74B01-1F30-466A-B8C5-45AFF935052C}"/>
              </a:ext>
            </a:extLst>
          </p:cNvPr>
          <p:cNvSpPr txBox="1"/>
          <p:nvPr/>
        </p:nvSpPr>
        <p:spPr>
          <a:xfrm>
            <a:off x="839416" y="5673650"/>
            <a:ext cx="407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rgbClr val="7030A0"/>
                </a:solidFill>
              </a:rPr>
              <a:t>The primary contribution of vibration is from the low frequency, like human body</a:t>
            </a:r>
            <a:endParaRPr lang="zh-CN" altLang="en-US" sz="1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856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80ACC3-B4F7-4AC9-84B7-62287292D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1. Introduction to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IHEP 100XF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0D7B01C-87EE-4BE1-8897-2C82100490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6</a:t>
            </a:fld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EAF65BF-D348-4D9B-9192-5BB24260C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188663"/>
            <a:ext cx="3602926" cy="2456328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2CD37F-49B8-4800-B3F5-29B678C36925}"/>
              </a:ext>
            </a:extLst>
          </p:cNvPr>
          <p:cNvSpPr txBox="1"/>
          <p:nvPr/>
        </p:nvSpPr>
        <p:spPr>
          <a:xfrm>
            <a:off x="625579" y="3292178"/>
            <a:ext cx="2748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rgbClr val="FFFFFF"/>
                </a:solidFill>
              </a:rPr>
              <a:t>Multi-target x-ray source</a:t>
            </a:r>
            <a:endParaRPr lang="zh-CN" altLang="en-US" sz="1600" i="1" dirty="0">
              <a:solidFill>
                <a:srgbClr val="FFFFFF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D7DDDE9-EBF8-4F5B-9AFA-C0397E75C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6"/>
          <a:stretch/>
        </p:blipFill>
        <p:spPr>
          <a:xfrm>
            <a:off x="343774" y="3738445"/>
            <a:ext cx="3021023" cy="286098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F5F0A9-591A-435F-9BF8-B1DE80F888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1115950"/>
            <a:ext cx="4248472" cy="2744838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94E8DAC6-F4CB-49C4-A285-7F66D42C9FC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544272" y="967062"/>
            <a:ext cx="3423428" cy="264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Beam size: φ600mm</a:t>
            </a: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Parallelism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＜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12′</a:t>
            </a: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Uniformity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＜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3%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，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1%</a:t>
            </a: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Stability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＜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1%/h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，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0.5%</a:t>
            </a: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Energy range: 0.3-22 keV</a:t>
            </a: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Low energy: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C-K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（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277eV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）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Ag,Mo,Cu,Fe,Cr,Ti,Al,Mg,C,SiO</a:t>
            </a:r>
            <a:r>
              <a:rPr lang="en-US" altLang="zh-CN" baseline="-25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417197E-35DA-48BC-8F79-4B5C89B26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718" y="3767915"/>
            <a:ext cx="4036083" cy="27408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2B35FA9-3A81-4B7D-A0F5-96DDFC2380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3876451"/>
            <a:ext cx="2919680" cy="255175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771068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EA81EF-26BD-4A0C-9203-9A50346A1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1. Introduction to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IHEP 100XF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F6642A-AF64-4BF7-BECE-2776A73DD0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7</a:t>
            </a:fld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E8856A-BA9C-4640-B838-C4EF976A4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16" y="893387"/>
            <a:ext cx="3082390" cy="241020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3019F50-0957-4C74-B142-0E22C8C30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671" y="3830587"/>
            <a:ext cx="3456384" cy="258799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7BA2CB6-CC1D-47E3-933D-123D72EC3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102" y="1423930"/>
            <a:ext cx="3240360" cy="187966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D6891EC1-2571-4512-8438-131AB8C8880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194169" y="729310"/>
            <a:ext cx="32179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sz="20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    The </a:t>
            </a: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CXC is powerful for X-ray optics test</a:t>
            </a:r>
            <a:endParaRPr lang="en-US" altLang="zh-CN" sz="2000" dirty="0">
              <a:solidFill>
                <a:srgbClr val="C0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10" name="内容占位符 3">
            <a:extLst>
              <a:ext uri="{FF2B5EF4-FFF2-40B4-BE49-F238E27FC236}">
                <a16:creationId xmlns:a16="http://schemas.microsoft.com/office/drawing/2014/main" id="{5FD50014-92B5-4923-9FA6-E3A2001BB5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9370667"/>
              </p:ext>
            </p:extLst>
          </p:nvPr>
        </p:nvGraphicFramePr>
        <p:xfrm>
          <a:off x="6798810" y="908196"/>
          <a:ext cx="5177244" cy="2590716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601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526">
                  <a:extLst>
                    <a:ext uri="{9D8B030D-6E8A-4147-A177-3AD203B41FA5}">
                      <a16:colId xmlns:a16="http://schemas.microsoft.com/office/drawing/2014/main" val="2733470861"/>
                    </a:ext>
                  </a:extLst>
                </a:gridCol>
              </a:tblGrid>
              <a:tr h="1700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Item</a:t>
                      </a:r>
                      <a:endParaRPr lang="zh-CN" altLang="en-US" sz="1600" b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CCD</a:t>
                      </a:r>
                      <a:endParaRPr lang="zh-CN" altLang="en-US" sz="1600" b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CXC</a:t>
                      </a:r>
                      <a:endParaRPr lang="zh-CN" altLang="en-US" sz="1600" b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6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Depleted Depth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5-50μm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450μm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full</a:t>
                      </a:r>
                      <a:endParaRPr lang="zh-CN" altLang="en-US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0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Readout speed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0.5-50fps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100-1kfps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Very high</a:t>
                      </a:r>
                      <a:endParaRPr lang="zh-CN" altLang="en-US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012071"/>
                  </a:ext>
                </a:extLst>
              </a:tr>
              <a:tr h="1700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Noise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＞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5e</a:t>
                      </a:r>
                      <a:r>
                        <a:rPr lang="en-US" altLang="zh-CN" sz="16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-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1e</a:t>
                      </a:r>
                      <a:r>
                        <a:rPr lang="en-US" altLang="zh-CN" sz="16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@100Hz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Ultra low</a:t>
                      </a:r>
                      <a:endParaRPr lang="zh-CN" altLang="en-US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491623"/>
                  </a:ext>
                </a:extLst>
              </a:tr>
              <a:tr h="1700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FWHM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180eV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140eV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Same to SDD</a:t>
                      </a:r>
                      <a:endParaRPr lang="zh-CN" altLang="en-US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0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Energy range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0.5-1keV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180eV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Very low</a:t>
                      </a: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004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Non-linearity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~1%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＜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0.06%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Perfect</a:t>
                      </a:r>
                      <a:endParaRPr lang="zh-CN" altLang="en-US" sz="1600" kern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id="{9D336CB7-B0E3-4BF7-8CC6-167AA76AA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331" y="3830587"/>
            <a:ext cx="2698410" cy="2559206"/>
          </a:xfrm>
          <a:prstGeom prst="rect">
            <a:avLst/>
          </a:prstGeom>
          <a:effectLst>
            <a:softEdge rad="31750"/>
          </a:effectLst>
        </p:spPr>
      </p:pic>
      <p:graphicFrame>
        <p:nvGraphicFramePr>
          <p:cNvPr id="12" name="内容占位符 3">
            <a:extLst>
              <a:ext uri="{FF2B5EF4-FFF2-40B4-BE49-F238E27FC236}">
                <a16:creationId xmlns:a16="http://schemas.microsoft.com/office/drawing/2014/main" id="{5AC4BF0B-AF47-4F7A-8E0F-001F1B276F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1836549"/>
              </p:ext>
            </p:extLst>
          </p:nvPr>
        </p:nvGraphicFramePr>
        <p:xfrm>
          <a:off x="148173" y="3626190"/>
          <a:ext cx="5177244" cy="3078396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271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9176">
                  <a:extLst>
                    <a:ext uri="{9D8B030D-6E8A-4147-A177-3AD203B41FA5}">
                      <a16:colId xmlns:a16="http://schemas.microsoft.com/office/drawing/2014/main" val="2733470861"/>
                    </a:ext>
                  </a:extLst>
                </a:gridCol>
              </a:tblGrid>
              <a:tr h="1700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Item</a:t>
                      </a:r>
                      <a:endParaRPr lang="zh-CN" altLang="en-US" sz="1600" b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Other </a:t>
                      </a:r>
                      <a:r>
                        <a:rPr lang="en-US" altLang="zh-CN" sz="1400" b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CMOS</a:t>
                      </a:r>
                      <a:endParaRPr lang="zh-CN" altLang="en-US" sz="1600" b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6060BSI</a:t>
                      </a:r>
                      <a:endParaRPr lang="zh-CN" altLang="en-US" sz="1600" b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6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Size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40×40mm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61×61mm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Ultra large</a:t>
                      </a:r>
                      <a:endParaRPr lang="zh-CN" altLang="en-US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6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Resolution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4k×4k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6k×6k</a:t>
                      </a: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well</a:t>
                      </a:r>
                      <a:endParaRPr lang="zh-CN" altLang="en-US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071505"/>
                  </a:ext>
                </a:extLst>
              </a:tr>
              <a:tr h="1706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Pixel Size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10×10μm</a:t>
                      </a: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10×10μm</a:t>
                      </a: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904451"/>
                  </a:ext>
                </a:extLst>
              </a:tr>
              <a:tr h="1700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Single reflection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Out of detection area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detected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012071"/>
                  </a:ext>
                </a:extLst>
              </a:tr>
              <a:tr h="1700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Energy range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0.5-1keV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0.5-1keV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600" kern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491623"/>
                  </a:ext>
                </a:extLst>
              </a:tr>
              <a:tr h="17004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Non-linearity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~1%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＜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0.35%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Perfect</a:t>
                      </a:r>
                      <a:endParaRPr lang="zh-CN" altLang="en-US" sz="1600" kern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91441" marR="91441" marT="45714" marB="4571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864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F69273-3CCA-4B34-9215-7F0320C76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1. Introduction to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IHEP 100XF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5B1501-F1FD-43D1-9153-F5A767F49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8</a:t>
            </a:fld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4258611-BB7D-4EAB-A8FE-97CA23D2C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055" y="908720"/>
            <a:ext cx="2303260" cy="242627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AE88B36-DA17-42D3-98F9-BC40DAA2F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3262" y="3386015"/>
            <a:ext cx="2872738" cy="59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zh-CN" sz="1800" kern="0" dirty="0">
                <a:solidFill>
                  <a:srgbClr val="C000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Test the profile of mirror through visible ripple</a:t>
            </a:r>
            <a:endParaRPr lang="zh-CN" altLang="en-US" sz="1800" kern="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F896495-DF06-40EE-86CA-D6A0F972E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8" y="944745"/>
            <a:ext cx="3107239" cy="2494124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9B546FDA-983A-45A0-89C8-15BEA6334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1680" y="4708221"/>
            <a:ext cx="2880320" cy="124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zh-CN" sz="2000" kern="0" dirty="0">
                <a:solidFill>
                  <a:srgbClr val="C000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Confirm some correction methods according to quasi-parallel beam</a:t>
            </a:r>
            <a:endParaRPr lang="zh-CN" altLang="en-US" sz="2000" kern="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A0F9B87-6127-4E11-A3DC-2A039DBD76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5"/>
          <a:stretch/>
        </p:blipFill>
        <p:spPr>
          <a:xfrm>
            <a:off x="5794102" y="942968"/>
            <a:ext cx="3662837" cy="23920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6D81909-EFBA-4020-9644-6FDB1519A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4936" y="1173471"/>
            <a:ext cx="2703168" cy="18001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B934FBA-3739-40CC-B43D-020E1BD621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85" t="15026" r="15411" b="12339"/>
          <a:stretch/>
        </p:blipFill>
        <p:spPr>
          <a:xfrm>
            <a:off x="7320136" y="1340845"/>
            <a:ext cx="1887644" cy="122442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4A20520A-46AC-4BD9-BDDA-3C14699B8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016" y="3366529"/>
            <a:ext cx="5756075" cy="59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zh-CN" sz="2000" kern="0" dirty="0">
                <a:solidFill>
                  <a:srgbClr val="C000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Make fast calibration of effective area in wide energy range through SDD and big format SDD</a:t>
            </a:r>
            <a:endParaRPr lang="zh-CN" altLang="en-US" sz="2000" kern="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2BF005F-D783-4B91-A317-AE69D563F3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384" y="4211092"/>
            <a:ext cx="4122638" cy="2286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AEC93BB-F9B6-4BB1-86F8-AE9013FEF7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3945" y="4248693"/>
            <a:ext cx="4144570" cy="2249354"/>
          </a:xfrm>
          <a:prstGeom prst="rect">
            <a:avLst/>
          </a:prstGeom>
        </p:spPr>
      </p:pic>
      <p:sp>
        <p:nvSpPr>
          <p:cNvPr id="15" name="TextBox 13">
            <a:extLst>
              <a:ext uri="{FF2B5EF4-FFF2-40B4-BE49-F238E27FC236}">
                <a16:creationId xmlns:a16="http://schemas.microsoft.com/office/drawing/2014/main" id="{5231FD61-2E8C-470D-A48B-22A95B871B24}"/>
              </a:ext>
            </a:extLst>
          </p:cNvPr>
          <p:cNvSpPr txBox="1"/>
          <p:nvPr/>
        </p:nvSpPr>
        <p:spPr>
          <a:xfrm>
            <a:off x="3071664" y="4248693"/>
            <a:ext cx="1487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50000"/>
                  </a:schemeClr>
                </a:solidFill>
              </a:rPr>
              <a:t>Parallel X-ray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771EAE98-9DC1-4B5A-823B-2F6BDCBAF093}"/>
              </a:ext>
            </a:extLst>
          </p:cNvPr>
          <p:cNvSpPr txBox="1"/>
          <p:nvPr/>
        </p:nvSpPr>
        <p:spPr>
          <a:xfrm>
            <a:off x="7721057" y="4211609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50000"/>
                  </a:schemeClr>
                </a:solidFill>
              </a:rPr>
              <a:t>Quasi-parallel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7888C917-1178-47FF-82E9-F505957F635D}"/>
              </a:ext>
            </a:extLst>
          </p:cNvPr>
          <p:cNvSpPr txBox="1"/>
          <p:nvPr/>
        </p:nvSpPr>
        <p:spPr>
          <a:xfrm>
            <a:off x="7301774" y="2261617"/>
            <a:ext cx="2097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kern="0" dirty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PTB Calibrated 5%</a:t>
            </a:r>
            <a:endParaRPr lang="zh-CN" altLang="en-US" sz="1600" i="1" kern="0" dirty="0">
              <a:solidFill>
                <a:schemeClr val="bg1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47E8AFCA-471D-4381-B3C7-9F4FA779D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09" y="3337710"/>
            <a:ext cx="2737258" cy="8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zh-CN" sz="1800" kern="0" dirty="0">
                <a:solidFill>
                  <a:srgbClr val="C000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New method for evaluating performance of mirror in sub-area</a:t>
            </a:r>
            <a:endParaRPr lang="zh-CN" altLang="en-US" sz="1800" kern="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821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9</a:t>
            </a:fld>
            <a:endParaRPr lang="en-US" altLang="zh-CN" dirty="0"/>
          </a:p>
        </p:txBody>
      </p:sp>
      <p:grpSp>
        <p:nvGrpSpPr>
          <p:cNvPr id="40" name="Group 32">
            <a:extLst>
              <a:ext uri="{FF2B5EF4-FFF2-40B4-BE49-F238E27FC236}">
                <a16:creationId xmlns:a16="http://schemas.microsoft.com/office/drawing/2014/main" id="{52350585-1881-4B1B-BB88-379989FAECE3}"/>
              </a:ext>
            </a:extLst>
          </p:cNvPr>
          <p:cNvGrpSpPr>
            <a:grpSpLocks/>
          </p:cNvGrpSpPr>
          <p:nvPr/>
        </p:nvGrpSpPr>
        <p:grpSpPr bwMode="auto">
          <a:xfrm>
            <a:off x="3143672" y="2132856"/>
            <a:ext cx="5410200" cy="665162"/>
            <a:chOff x="1152" y="1275"/>
            <a:chExt cx="3408" cy="419"/>
          </a:xfrm>
        </p:grpSpPr>
        <p:grpSp>
          <p:nvGrpSpPr>
            <p:cNvPr id="41" name="Group 3">
              <a:extLst>
                <a:ext uri="{FF2B5EF4-FFF2-40B4-BE49-F238E27FC236}">
                  <a16:creationId xmlns:a16="http://schemas.microsoft.com/office/drawing/2014/main" id="{B00273D9-2D2B-46B4-B10C-C370104E11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275"/>
              <a:ext cx="480" cy="419"/>
              <a:chOff x="1110" y="2656"/>
              <a:chExt cx="1549" cy="1351"/>
            </a:xfrm>
          </p:grpSpPr>
          <p:sp>
            <p:nvSpPr>
              <p:cNvPr id="45" name="AutoShape 4">
                <a:extLst>
                  <a:ext uri="{FF2B5EF4-FFF2-40B4-BE49-F238E27FC236}">
                    <a16:creationId xmlns:a16="http://schemas.microsoft.com/office/drawing/2014/main" id="{8C22FB58-438C-4BFB-8019-8A4C809BBC6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6" name="AutoShape 5">
                <a:extLst>
                  <a:ext uri="{FF2B5EF4-FFF2-40B4-BE49-F238E27FC236}">
                    <a16:creationId xmlns:a16="http://schemas.microsoft.com/office/drawing/2014/main" id="{4B6313B4-3ACC-4CD4-9F93-025A742395D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7" name="AutoShape 6">
                <a:extLst>
                  <a:ext uri="{FF2B5EF4-FFF2-40B4-BE49-F238E27FC236}">
                    <a16:creationId xmlns:a16="http://schemas.microsoft.com/office/drawing/2014/main" id="{DC70DCE4-A80B-41DF-8D3D-9C26C078C83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42" name="Line 11">
              <a:extLst>
                <a:ext uri="{FF2B5EF4-FFF2-40B4-BE49-F238E27FC236}">
                  <a16:creationId xmlns:a16="http://schemas.microsoft.com/office/drawing/2014/main" id="{4923D521-5B2E-43B8-99AA-E3F3E23694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1659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3" name="Text Box 12">
              <a:extLst>
                <a:ext uri="{FF2B5EF4-FFF2-40B4-BE49-F238E27FC236}">
                  <a16:creationId xmlns:a16="http://schemas.microsoft.com/office/drawing/2014/main" id="{006D8975-BC8E-4291-B8B2-B963CEE7B7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" y="1324"/>
              <a:ext cx="247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Introduction to</a:t>
              </a:r>
              <a:r>
                <a:rPr lang="zh-CN" altLang="en-US" sz="24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lang="en-US" altLang="zh-CN" sz="24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IHEP 100XF</a:t>
              </a:r>
            </a:p>
          </p:txBody>
        </p:sp>
        <p:sp>
          <p:nvSpPr>
            <p:cNvPr id="44" name="Text Box 13">
              <a:extLst>
                <a:ext uri="{FF2B5EF4-FFF2-40B4-BE49-F238E27FC236}">
                  <a16:creationId xmlns:a16="http://schemas.microsoft.com/office/drawing/2014/main" id="{D2BADE22-99F3-4441-8E5A-C63132C902F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337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</p:grpSp>
      <p:grpSp>
        <p:nvGrpSpPr>
          <p:cNvPr id="80" name="Group 33">
            <a:extLst>
              <a:ext uri="{FF2B5EF4-FFF2-40B4-BE49-F238E27FC236}">
                <a16:creationId xmlns:a16="http://schemas.microsoft.com/office/drawing/2014/main" id="{4BEE12EC-1D01-4A9D-B191-0EB8AFB88534}"/>
              </a:ext>
            </a:extLst>
          </p:cNvPr>
          <p:cNvGrpSpPr>
            <a:grpSpLocks/>
          </p:cNvGrpSpPr>
          <p:nvPr/>
        </p:nvGrpSpPr>
        <p:grpSpPr bwMode="auto">
          <a:xfrm>
            <a:off x="3139500" y="3068823"/>
            <a:ext cx="5429255" cy="665162"/>
            <a:chOff x="1152" y="1851"/>
            <a:chExt cx="3420" cy="419"/>
          </a:xfrm>
        </p:grpSpPr>
        <p:grpSp>
          <p:nvGrpSpPr>
            <p:cNvPr id="81" name="Group 7">
              <a:extLst>
                <a:ext uri="{FF2B5EF4-FFF2-40B4-BE49-F238E27FC236}">
                  <a16:creationId xmlns:a16="http://schemas.microsoft.com/office/drawing/2014/main" id="{1613FB4E-1C2E-42E5-9467-0602C80396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851"/>
              <a:ext cx="480" cy="419"/>
              <a:chOff x="3174" y="2656"/>
              <a:chExt cx="1549" cy="1351"/>
            </a:xfrm>
          </p:grpSpPr>
          <p:sp>
            <p:nvSpPr>
              <p:cNvPr id="85" name="AutoShape 8">
                <a:extLst>
                  <a:ext uri="{FF2B5EF4-FFF2-40B4-BE49-F238E27FC236}">
                    <a16:creationId xmlns:a16="http://schemas.microsoft.com/office/drawing/2014/main" id="{BAB04389-884B-4F6C-A119-EA35C80B59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6" name="AutoShape 9">
                <a:extLst>
                  <a:ext uri="{FF2B5EF4-FFF2-40B4-BE49-F238E27FC236}">
                    <a16:creationId xmlns:a16="http://schemas.microsoft.com/office/drawing/2014/main" id="{C7A6D961-F223-42BD-9914-3FB68C48E78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7" name="AutoShape 10">
                <a:extLst>
                  <a:ext uri="{FF2B5EF4-FFF2-40B4-BE49-F238E27FC236}">
                    <a16:creationId xmlns:a16="http://schemas.microsoft.com/office/drawing/2014/main" id="{5FF16995-AFEB-4316-9B63-25ED247C099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82" name="Line 14">
              <a:extLst>
                <a:ext uri="{FF2B5EF4-FFF2-40B4-BE49-F238E27FC236}">
                  <a16:creationId xmlns:a16="http://schemas.microsoft.com/office/drawing/2014/main" id="{DD71C518-D306-40E2-A201-A5B2F5A4D2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235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3" name="Text Box 15">
              <a:extLst>
                <a:ext uri="{FF2B5EF4-FFF2-40B4-BE49-F238E27FC236}">
                  <a16:creationId xmlns:a16="http://schemas.microsoft.com/office/drawing/2014/main" id="{C46677FA-6089-4AD9-ABF5-A3BC8C7C7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9" y="1876"/>
              <a:ext cx="286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The completed calibrations in it</a:t>
              </a:r>
            </a:p>
          </p:txBody>
        </p:sp>
        <p:sp>
          <p:nvSpPr>
            <p:cNvPr id="84" name="Text Box 16">
              <a:extLst>
                <a:ext uri="{FF2B5EF4-FFF2-40B4-BE49-F238E27FC236}">
                  <a16:creationId xmlns:a16="http://schemas.microsoft.com/office/drawing/2014/main" id="{937B2D07-9D04-4848-9905-A39A69DE68E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913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2</a:t>
              </a:r>
            </a:p>
          </p:txBody>
        </p:sp>
      </p:grpSp>
      <p:grpSp>
        <p:nvGrpSpPr>
          <p:cNvPr id="89" name="Group 34">
            <a:extLst>
              <a:ext uri="{FF2B5EF4-FFF2-40B4-BE49-F238E27FC236}">
                <a16:creationId xmlns:a16="http://schemas.microsoft.com/office/drawing/2014/main" id="{AB38E65D-859D-4A06-A19C-52DA02FC1F8C}"/>
              </a:ext>
            </a:extLst>
          </p:cNvPr>
          <p:cNvGrpSpPr>
            <a:grpSpLocks/>
          </p:cNvGrpSpPr>
          <p:nvPr/>
        </p:nvGrpSpPr>
        <p:grpSpPr bwMode="auto">
          <a:xfrm>
            <a:off x="3139499" y="3987974"/>
            <a:ext cx="5410206" cy="665162"/>
            <a:chOff x="1152" y="2413"/>
            <a:chExt cx="3408" cy="419"/>
          </a:xfrm>
        </p:grpSpPr>
        <p:grpSp>
          <p:nvGrpSpPr>
            <p:cNvPr id="90" name="Group 17">
              <a:extLst>
                <a:ext uri="{FF2B5EF4-FFF2-40B4-BE49-F238E27FC236}">
                  <a16:creationId xmlns:a16="http://schemas.microsoft.com/office/drawing/2014/main" id="{BEC10F61-5E88-4E36-A732-C687EF4043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2413"/>
              <a:ext cx="480" cy="419"/>
              <a:chOff x="1110" y="2656"/>
              <a:chExt cx="1549" cy="1351"/>
            </a:xfrm>
          </p:grpSpPr>
          <p:sp>
            <p:nvSpPr>
              <p:cNvPr id="94" name="AutoShape 18">
                <a:extLst>
                  <a:ext uri="{FF2B5EF4-FFF2-40B4-BE49-F238E27FC236}">
                    <a16:creationId xmlns:a16="http://schemas.microsoft.com/office/drawing/2014/main" id="{8F661F0B-BC02-4537-BF49-2DE6BF75BE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5" name="AutoShape 19">
                <a:extLst>
                  <a:ext uri="{FF2B5EF4-FFF2-40B4-BE49-F238E27FC236}">
                    <a16:creationId xmlns:a16="http://schemas.microsoft.com/office/drawing/2014/main" id="{0A6D5719-96BD-4B61-91B8-D146DA3207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6" name="AutoShape 20">
                <a:extLst>
                  <a:ext uri="{FF2B5EF4-FFF2-40B4-BE49-F238E27FC236}">
                    <a16:creationId xmlns:a16="http://schemas.microsoft.com/office/drawing/2014/main" id="{450FE4D6-D011-4096-876A-29223A80B5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9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70C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91" name="Line 25">
              <a:extLst>
                <a:ext uri="{FF2B5EF4-FFF2-40B4-BE49-F238E27FC236}">
                  <a16:creationId xmlns:a16="http://schemas.microsoft.com/office/drawing/2014/main" id="{8B650443-78F5-4B9D-A116-09671E2DC2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797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2" name="Text Box 26">
              <a:extLst>
                <a:ext uri="{FF2B5EF4-FFF2-40B4-BE49-F238E27FC236}">
                  <a16:creationId xmlns:a16="http://schemas.microsoft.com/office/drawing/2014/main" id="{BCBA4DF6-B9DF-4BF3-93F9-531C7B0DA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1" y="2436"/>
              <a:ext cx="283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Calibration Plans for </a:t>
              </a:r>
              <a:r>
                <a:rPr lang="en-US" altLang="zh-CN" sz="2400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eXTP</a:t>
              </a:r>
              <a:r>
                <a:rPr lang="en-US" altLang="zh-CN" sz="24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-SFA</a:t>
              </a:r>
            </a:p>
          </p:txBody>
        </p:sp>
        <p:sp>
          <p:nvSpPr>
            <p:cNvPr id="93" name="Text Box 27">
              <a:extLst>
                <a:ext uri="{FF2B5EF4-FFF2-40B4-BE49-F238E27FC236}">
                  <a16:creationId xmlns:a16="http://schemas.microsoft.com/office/drawing/2014/main" id="{BD88B012-1D53-4B01-AD69-929CF192388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2475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3385744"/>
      </p:ext>
    </p:extLst>
  </p:cSld>
  <p:clrMapOvr>
    <a:masterClrMapping/>
  </p:clrMapOvr>
</p:sld>
</file>

<file path=ppt/theme/theme1.xml><?xml version="1.0" encoding="utf-8"?>
<a:theme xmlns:a="http://schemas.openxmlformats.org/drawingml/2006/main" name="009TGp_Computer_new_v3">
  <a:themeElements>
    <a:clrScheme name="Default Design 1">
      <a:dk1>
        <a:srgbClr val="17347D"/>
      </a:dk1>
      <a:lt1>
        <a:srgbClr val="FFFFFF"/>
      </a:lt1>
      <a:dk2>
        <a:srgbClr val="3366CC"/>
      </a:dk2>
      <a:lt2>
        <a:srgbClr val="DDDDDD"/>
      </a:lt2>
      <a:accent1>
        <a:srgbClr val="77B7E7"/>
      </a:accent1>
      <a:accent2>
        <a:srgbClr val="FF9900"/>
      </a:accent2>
      <a:accent3>
        <a:srgbClr val="FFFFFF"/>
      </a:accent3>
      <a:accent4>
        <a:srgbClr val="122B6A"/>
      </a:accent4>
      <a:accent5>
        <a:srgbClr val="BDD8F1"/>
      </a:accent5>
      <a:accent6>
        <a:srgbClr val="E78A00"/>
      </a:accent6>
      <a:hlink>
        <a:srgbClr val="9999FF"/>
      </a:hlink>
      <a:folHlink>
        <a:srgbClr val="969696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gradFill flip="none" rotWithShape="1">
          <a:gsLst>
            <a:gs pos="50000">
              <a:srgbClr val="7030A0"/>
            </a:gs>
            <a:gs pos="99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  <a:effectLst/>
      </a:spPr>
      <a:bodyPr wrap="none" anchor="ctr"/>
      <a:lstStyle>
        <a:defPPr algn="l">
          <a:defRPr dirty="0"/>
        </a:defPPr>
      </a:lstStyle>
    </a:spDef>
  </a:objectDefaults>
  <a:extraClrSchemeLst>
    <a:extraClrScheme>
      <a:clrScheme name="Default Design 1">
        <a:dk1>
          <a:srgbClr val="17347D"/>
        </a:dk1>
        <a:lt1>
          <a:srgbClr val="FFFFFF"/>
        </a:lt1>
        <a:dk2>
          <a:srgbClr val="3366CC"/>
        </a:dk2>
        <a:lt2>
          <a:srgbClr val="DDDDDD"/>
        </a:lt2>
        <a:accent1>
          <a:srgbClr val="77B7E7"/>
        </a:accent1>
        <a:accent2>
          <a:srgbClr val="FF9900"/>
        </a:accent2>
        <a:accent3>
          <a:srgbClr val="FFFFFF"/>
        </a:accent3>
        <a:accent4>
          <a:srgbClr val="122B6A"/>
        </a:accent4>
        <a:accent5>
          <a:srgbClr val="BDD8F1"/>
        </a:accent5>
        <a:accent6>
          <a:srgbClr val="E78A00"/>
        </a:accent6>
        <a:hlink>
          <a:srgbClr val="99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1B525F"/>
        </a:dk1>
        <a:lt1>
          <a:srgbClr val="FFFFFF"/>
        </a:lt1>
        <a:dk2>
          <a:srgbClr val="339966"/>
        </a:dk2>
        <a:lt2>
          <a:srgbClr val="DDDDDD"/>
        </a:lt2>
        <a:accent1>
          <a:srgbClr val="C5BA6B"/>
        </a:accent1>
        <a:accent2>
          <a:srgbClr val="669900"/>
        </a:accent2>
        <a:accent3>
          <a:srgbClr val="FFFFFF"/>
        </a:accent3>
        <a:accent4>
          <a:srgbClr val="154550"/>
        </a:accent4>
        <a:accent5>
          <a:srgbClr val="DFD9BA"/>
        </a:accent5>
        <a:accent6>
          <a:srgbClr val="5C8A00"/>
        </a:accent6>
        <a:hlink>
          <a:srgbClr val="E57C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1961"/>
        </a:dk1>
        <a:lt1>
          <a:srgbClr val="FFFFFF"/>
        </a:lt1>
        <a:dk2>
          <a:srgbClr val="5D4CDC"/>
        </a:dk2>
        <a:lt2>
          <a:srgbClr val="DDDDDD"/>
        </a:lt2>
        <a:accent1>
          <a:srgbClr val="31B36C"/>
        </a:accent1>
        <a:accent2>
          <a:srgbClr val="0099FF"/>
        </a:accent2>
        <a:accent3>
          <a:srgbClr val="FFFFFF"/>
        </a:accent3>
        <a:accent4>
          <a:srgbClr val="141452"/>
        </a:accent4>
        <a:accent5>
          <a:srgbClr val="ADD6BA"/>
        </a:accent5>
        <a:accent6>
          <a:srgbClr val="008AE7"/>
        </a:accent6>
        <a:hlink>
          <a:srgbClr val="A0963C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009TGp_Computer_new_v3</Template>
  <TotalTime>9058</TotalTime>
  <Words>2161</Words>
  <Application>Microsoft Office PowerPoint</Application>
  <PresentationFormat>宽屏</PresentationFormat>
  <Paragraphs>440</Paragraphs>
  <Slides>27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8" baseType="lpstr">
      <vt:lpstr>黑体</vt:lpstr>
      <vt:lpstr>华文楷体</vt:lpstr>
      <vt:lpstr>宋体</vt:lpstr>
      <vt:lpstr>微软雅黑</vt:lpstr>
      <vt:lpstr>Arial</vt:lpstr>
      <vt:lpstr>Arial Black</vt:lpstr>
      <vt:lpstr>Calibri</vt:lpstr>
      <vt:lpstr>Times New Roman</vt:lpstr>
      <vt:lpstr>Verdana</vt:lpstr>
      <vt:lpstr>Wingdings</vt:lpstr>
      <vt:lpstr>009TGp_Computer_new_v3</vt:lpstr>
      <vt:lpstr>PowerPoint 演示文稿</vt:lpstr>
      <vt:lpstr>Outline</vt:lpstr>
      <vt:lpstr>1. Introduction to IHEP 100XF</vt:lpstr>
      <vt:lpstr>1. Introduction to IHEP 100XF</vt:lpstr>
      <vt:lpstr>1. Introduction to IHEP 100XF</vt:lpstr>
      <vt:lpstr>1. Introduction to IHEP 100XF</vt:lpstr>
      <vt:lpstr>1. Introduction to IHEP 100XF</vt:lpstr>
      <vt:lpstr>1. Introduction to IHEP 100XF</vt:lpstr>
      <vt:lpstr>Outline</vt:lpstr>
      <vt:lpstr>2. The completed calibrations in it</vt:lpstr>
      <vt:lpstr>2. The completed calibrations in it</vt:lpstr>
      <vt:lpstr>2. The completed calibrations in it</vt:lpstr>
      <vt:lpstr>Outline</vt:lpstr>
      <vt:lpstr>3. Calibration plans for eXTP-SFA</vt:lpstr>
      <vt:lpstr>3. Calibration plans for eXTP-SFA</vt:lpstr>
      <vt:lpstr>3. Calibration plans for eXTP-SFA</vt:lpstr>
      <vt:lpstr>3. Calibration plans for eXTP-SFA</vt:lpstr>
      <vt:lpstr>3. Calibration plans for eXTP-SFA</vt:lpstr>
      <vt:lpstr>3. Calibration plans for eXTP-SFA</vt:lpstr>
      <vt:lpstr>3. Calibration plans for eXTP-SFA</vt:lpstr>
      <vt:lpstr>3. Calibration plans for eXTP-SFA</vt:lpstr>
      <vt:lpstr>3. Calibration plans for eXTP-SFA</vt:lpstr>
      <vt:lpstr>3. Calibration plans for eXTP-SFA</vt:lpstr>
      <vt:lpstr>3. Calibration plans for eXTP-SFA</vt:lpstr>
      <vt:lpstr>3. Calibration plans for eXTP-SFA</vt:lpstr>
      <vt:lpstr>Summary</vt:lpstr>
      <vt:lpstr>PowerPoint 演示文稿</vt:lpstr>
    </vt:vector>
  </TitlesOfParts>
  <Company>IHEP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wangyusa</dc:creator>
  <cp:lastModifiedBy>liumeijing</cp:lastModifiedBy>
  <cp:revision>1759</cp:revision>
  <dcterms:created xsi:type="dcterms:W3CDTF">2014-01-21T03:20:21Z</dcterms:created>
  <dcterms:modified xsi:type="dcterms:W3CDTF">2024-05-15T07:38:04Z</dcterms:modified>
</cp:coreProperties>
</file>